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0" roundtripDataSignature="AMtx7mhnIF4/CeiVCUVCrq2UCHRHC/ct7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ong Ngoc Huyen" initials="" lastIdx="10" clrIdx="0"/>
  <p:cmAuthor id="1" name="Tu" initials="T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6C6E52-4FB0-4949-A4C2-FE2AA0757B71}">
  <a:tblStyle styleId="{6E6C6E52-4FB0-4949-A4C2-FE2AA0757B71}"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EEE"/>
          </a:solidFill>
        </a:fill>
      </a:tcStyle>
    </a:wholeTbl>
    <a:band1H>
      <a:tcTxStyle/>
      <a:tcStyle>
        <a:tcBdr/>
        <a:fill>
          <a:solidFill>
            <a:srgbClr val="CEDBDB"/>
          </a:solidFill>
        </a:fill>
      </a:tcStyle>
    </a:band1H>
    <a:band2H>
      <a:tcTxStyle/>
      <a:tcStyle>
        <a:tcBdr/>
      </a:tcStyle>
    </a:band2H>
    <a:band1V>
      <a:tcTxStyle/>
      <a:tcStyle>
        <a:tcBdr/>
        <a:fill>
          <a:solidFill>
            <a:srgbClr val="CEDBDB"/>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2527" autoAdjust="0"/>
  </p:normalViewPr>
  <p:slideViewPr>
    <p:cSldViewPr snapToGrid="0">
      <p:cViewPr varScale="1">
        <p:scale>
          <a:sx n="64" d="100"/>
          <a:sy n="64" d="100"/>
        </p:scale>
        <p:origin x="1608"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47669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242" name="Google Shape;242;p1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243" name="Google Shape;243;p12: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Daylighting – building orientation</a:t>
            </a:r>
            <a:endParaRPr/>
          </a:p>
          <a:p>
            <a:pPr marL="0" lvl="0" indent="0" algn="l" rtl="0">
              <a:spcBef>
                <a:spcPts val="367"/>
              </a:spcBef>
              <a:spcAft>
                <a:spcPts val="0"/>
              </a:spcAft>
              <a:buNone/>
            </a:pPr>
            <a:r>
              <a:rPr lang="en-US"/>
              <a:t>High-performance glazing</a:t>
            </a:r>
            <a:endParaRPr/>
          </a:p>
          <a:p>
            <a:pPr marL="0" lvl="0" indent="0" algn="l" rtl="0">
              <a:spcBef>
                <a:spcPts val="367"/>
              </a:spcBef>
              <a:spcAft>
                <a:spcPts val="0"/>
              </a:spcAft>
              <a:buNone/>
            </a:pPr>
            <a:r>
              <a:rPr lang="en-US"/>
              <a:t>High-efficient electric lighting systems</a:t>
            </a:r>
            <a:endParaRPr/>
          </a:p>
          <a:p>
            <a:pPr marL="0" lvl="0" indent="0" algn="l" rtl="0">
              <a:spcBef>
                <a:spcPts val="367"/>
              </a:spcBef>
              <a:spcAft>
                <a:spcPts val="0"/>
              </a:spcAft>
              <a:buNone/>
            </a:pPr>
            <a:r>
              <a:rPr lang="en-US"/>
              <a:t>Properly sized cooling equipment</a:t>
            </a:r>
            <a:endParaRPr/>
          </a:p>
          <a:p>
            <a:pPr marL="0" lvl="0" indent="0" algn="l" rtl="0">
              <a:spcBef>
                <a:spcPts val="367"/>
              </a:spcBef>
              <a:spcAft>
                <a:spcPts val="0"/>
              </a:spcAft>
              <a:buNone/>
            </a:pPr>
            <a:r>
              <a:rPr lang="en-US"/>
              <a:t>Energy-efficient chillers and peripheral cooling equipment</a:t>
            </a:r>
            <a:endParaRPr/>
          </a:p>
          <a:p>
            <a:pPr marL="0" lvl="0" indent="0" algn="l" rtl="0">
              <a:spcBef>
                <a:spcPts val="367"/>
              </a:spcBef>
              <a:spcAft>
                <a:spcPts val="0"/>
              </a:spcAft>
              <a:buNone/>
            </a:pPr>
            <a:r>
              <a:rPr lang="en-US"/>
              <a:t>Alternative air distribution systems – natural ventilation</a:t>
            </a:r>
            <a:endParaRPr/>
          </a:p>
          <a:p>
            <a:pPr marL="0" lvl="0" indent="0" algn="l" rtl="0">
              <a:spcBef>
                <a:spcPts val="367"/>
              </a:spcBef>
              <a:spcAft>
                <a:spcPts val="0"/>
              </a:spcAft>
              <a:buNone/>
            </a:pPr>
            <a:r>
              <a:rPr lang="en-US"/>
              <a:t>Thoughtfully designed control systems</a:t>
            </a:r>
            <a:endParaRPr/>
          </a:p>
          <a:p>
            <a:pPr marL="0" lvl="0" indent="0" algn="l" rtl="0">
              <a:spcBef>
                <a:spcPts val="367"/>
              </a:spcBef>
              <a:spcAft>
                <a:spcPts val="0"/>
              </a:spcAft>
              <a:buNone/>
            </a:pPr>
            <a:endParaRPr/>
          </a:p>
        </p:txBody>
      </p:sp>
      <p:sp>
        <p:nvSpPr>
          <p:cNvPr id="254" name="Google Shape;254;p13:notes"/>
          <p:cNvSpPr txBox="1">
            <a:spLocks noGrp="1"/>
          </p:cNvSpPr>
          <p:nvPr>
            <p:ph type="hdr" idx="3"/>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TA Support to VNEEP</a:t>
            </a:r>
            <a:endParaRPr/>
          </a:p>
        </p:txBody>
      </p:sp>
      <p:sp>
        <p:nvSpPr>
          <p:cNvPr id="255" name="Google Shape;255;p1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272" name="Google Shape;272;p1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73" name="Google Shape;273;p14: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RE to substitute fossil fuels</a:t>
            </a:r>
            <a:endParaRPr/>
          </a:p>
          <a:p>
            <a:pPr marL="0" lvl="0" indent="0" algn="l" rtl="0">
              <a:spcBef>
                <a:spcPts val="367"/>
              </a:spcBef>
              <a:spcAft>
                <a:spcPts val="0"/>
              </a:spcAft>
              <a:buNone/>
            </a:pPr>
            <a:endParaRPr/>
          </a:p>
          <a:p>
            <a:pPr marL="0" lvl="0" indent="0" algn="l" rtl="0">
              <a:spcBef>
                <a:spcPts val="367"/>
              </a:spcBef>
              <a:spcAft>
                <a:spcPts val="0"/>
              </a:spcAft>
              <a:buNone/>
            </a:pPr>
            <a:r>
              <a:rPr lang="en-US"/>
              <a:t>Set overall </a:t>
            </a:r>
            <a:r>
              <a:rPr lang="en-US" b="1"/>
              <a:t>goal to exceed</a:t>
            </a:r>
            <a:r>
              <a:rPr lang="en-US"/>
              <a:t> “normal” standards</a:t>
            </a:r>
            <a:endParaRPr/>
          </a:p>
          <a:p>
            <a:pPr marL="0" lvl="0" indent="0" algn="l" rtl="0">
              <a:spcBef>
                <a:spcPts val="367"/>
              </a:spcBef>
              <a:spcAft>
                <a:spcPts val="0"/>
              </a:spcAft>
              <a:buNone/>
            </a:pPr>
            <a:r>
              <a:rPr lang="en-US"/>
              <a:t>Set </a:t>
            </a:r>
            <a:r>
              <a:rPr lang="en-US" b="1"/>
              <a:t>aggressive but realistic </a:t>
            </a:r>
            <a:r>
              <a:rPr lang="en-US"/>
              <a:t>design goals for all members of the design team at the outset of schematic design — example: Passive House Standard</a:t>
            </a:r>
            <a:r>
              <a:rPr lang="en-US" b="1"/>
              <a:t> </a:t>
            </a:r>
            <a:endParaRPr/>
          </a:p>
          <a:p>
            <a:pPr marL="0" lvl="0" indent="0" algn="l" rtl="0">
              <a:spcBef>
                <a:spcPts val="367"/>
              </a:spcBef>
              <a:spcAft>
                <a:spcPts val="0"/>
              </a:spcAft>
              <a:buNone/>
            </a:pPr>
            <a:r>
              <a:rPr lang="en-US"/>
              <a:t>Goals should cover load avoidance and system efficiency - base HVAC system sizing and cost estimates on schematic design goals, rather than rules-of-thumb</a:t>
            </a:r>
            <a:endParaRPr/>
          </a:p>
          <a:p>
            <a:pPr marL="0" lvl="0" indent="0" algn="l" rtl="0">
              <a:spcBef>
                <a:spcPts val="367"/>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284" name="Google Shape;284;p1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285" name="Google Shape;285;p15: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306" name="Google Shape;306;p1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307" name="Google Shape;307;p16: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16: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316" name="Google Shape;316;p1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317" name="Google Shape;317;p17: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p1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3" name="Google Shape;33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350" name="Google Shape;350;p1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351" name="Google Shape;351;p19: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1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p2:notes"/>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endParaRPr dirty="0"/>
          </a:p>
        </p:txBody>
      </p:sp>
      <p:sp>
        <p:nvSpPr>
          <p:cNvPr id="108" name="Google Shape;108;p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1:notes"/>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All this can be done by designing building wrt sun and climate</a:t>
            </a:r>
            <a:endParaRPr/>
          </a:p>
          <a:p>
            <a:pPr marL="0" lvl="0" indent="0" algn="l" rtl="0">
              <a:spcBef>
                <a:spcPts val="360"/>
              </a:spcBef>
              <a:spcAft>
                <a:spcPts val="0"/>
              </a:spcAft>
              <a:buNone/>
            </a:pPr>
            <a:r>
              <a:rPr lang="en-US"/>
              <a:t>For occupant thermal comfort, you want to maintain certain temperature and humidity conditions. So ‘space conditioning’ is required. It can be done by active or passive methods.</a:t>
            </a:r>
            <a:endParaRPr/>
          </a:p>
          <a:p>
            <a:pPr marL="0" lvl="0" indent="0" algn="l" rtl="0">
              <a:spcBef>
                <a:spcPts val="360"/>
              </a:spcBef>
              <a:spcAft>
                <a:spcPts val="0"/>
              </a:spcAft>
              <a:buNone/>
            </a:pPr>
            <a:r>
              <a:rPr lang="en-US"/>
              <a:t>Passive = low energy</a:t>
            </a:r>
            <a:endParaRPr/>
          </a:p>
          <a:p>
            <a:pPr marL="0" lvl="0" indent="0" algn="l" rtl="0">
              <a:spcBef>
                <a:spcPts val="360"/>
              </a:spcBef>
              <a:spcAft>
                <a:spcPts val="0"/>
              </a:spcAft>
              <a:buNone/>
            </a:pPr>
            <a:endParaRPr/>
          </a:p>
        </p:txBody>
      </p:sp>
      <p:sp>
        <p:nvSpPr>
          <p:cNvPr id="370" name="Google Shape;370;p2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2:notes"/>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All this can be done by designing building wrt sun and climate</a:t>
            </a:r>
            <a:endParaRPr/>
          </a:p>
          <a:p>
            <a:pPr marL="0" lvl="0" indent="0" algn="l" rtl="0">
              <a:spcBef>
                <a:spcPts val="360"/>
              </a:spcBef>
              <a:spcAft>
                <a:spcPts val="0"/>
              </a:spcAft>
              <a:buNone/>
            </a:pPr>
            <a:r>
              <a:rPr lang="en-US"/>
              <a:t>For occupant thermal comfort, you want to maintain certain temperature and humidity conditions. So ‘space conditioning’ is required. It can be done by active or passive methods.</a:t>
            </a:r>
            <a:endParaRPr/>
          </a:p>
          <a:p>
            <a:pPr marL="0" lvl="0" indent="0" algn="l" rtl="0">
              <a:spcBef>
                <a:spcPts val="360"/>
              </a:spcBef>
              <a:spcAft>
                <a:spcPts val="0"/>
              </a:spcAft>
              <a:buNone/>
            </a:pPr>
            <a:r>
              <a:rPr lang="en-US"/>
              <a:t>Passive = low energy</a:t>
            </a:r>
            <a:endParaRPr/>
          </a:p>
          <a:p>
            <a:pPr marL="0" lvl="0" indent="0" algn="l" rtl="0">
              <a:spcBef>
                <a:spcPts val="360"/>
              </a:spcBef>
              <a:spcAft>
                <a:spcPts val="0"/>
              </a:spcAft>
              <a:buNone/>
            </a:pPr>
            <a:endParaRPr/>
          </a:p>
        </p:txBody>
      </p:sp>
      <p:sp>
        <p:nvSpPr>
          <p:cNvPr id="386" name="Google Shape;386;p2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8" name="Google Shape;408;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4: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7" name="Google Shape;41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425" name="Google Shape;425;p2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426" name="Google Shape;426;p25: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Is often more time consuming and costfull</a:t>
            </a:r>
            <a:endParaRPr/>
          </a:p>
          <a:p>
            <a:pPr marL="0" lvl="0" indent="0" algn="l" rtl="0">
              <a:spcBef>
                <a:spcPts val="367"/>
              </a:spcBef>
              <a:spcAft>
                <a:spcPts val="0"/>
              </a:spcAft>
              <a:buClr>
                <a:schemeClr val="dk1"/>
              </a:buClr>
              <a:buSzPts val="1200"/>
              <a:buFont typeface="Calibri"/>
              <a:buChar char="-"/>
            </a:pPr>
            <a:r>
              <a:rPr lang="en-US"/>
              <a:t>Fees are to low</a:t>
            </a:r>
            <a:endParaRPr/>
          </a:p>
          <a:p>
            <a:pPr marL="0" lvl="0" indent="0" algn="l" rtl="0">
              <a:spcBef>
                <a:spcPts val="367"/>
              </a:spcBef>
              <a:spcAft>
                <a:spcPts val="0"/>
              </a:spcAft>
              <a:buNone/>
            </a:pPr>
            <a:endParaRPr/>
          </a:p>
          <a:p>
            <a:pPr marL="0" lvl="0" indent="0" algn="l" rtl="0">
              <a:spcBef>
                <a:spcPts val="367"/>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6: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434" name="Google Shape;434;p2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435" name="Google Shape;435;p26: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26: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Is often more time consuming and costfull</a:t>
            </a:r>
            <a:endParaRPr/>
          </a:p>
          <a:p>
            <a:pPr marL="0" lvl="0" indent="0" algn="l" rtl="0">
              <a:spcBef>
                <a:spcPts val="367"/>
              </a:spcBef>
              <a:spcAft>
                <a:spcPts val="0"/>
              </a:spcAft>
              <a:buClr>
                <a:schemeClr val="dk1"/>
              </a:buClr>
              <a:buSzPts val="1200"/>
              <a:buFont typeface="Calibri"/>
              <a:buChar char="-"/>
            </a:pPr>
            <a:r>
              <a:rPr lang="en-US"/>
              <a:t>Fees are to low</a:t>
            </a:r>
            <a:endParaRPr/>
          </a:p>
          <a:p>
            <a:pPr marL="0" lvl="0" indent="0" algn="l" rtl="0">
              <a:spcBef>
                <a:spcPts val="367"/>
              </a:spcBef>
              <a:spcAft>
                <a:spcPts val="0"/>
              </a:spcAft>
              <a:buNone/>
            </a:pPr>
            <a:endParaRPr/>
          </a:p>
          <a:p>
            <a:pPr marL="0" lvl="0" indent="0" algn="l" rtl="0">
              <a:spcBef>
                <a:spcPts val="367"/>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3" name="Google Shape;443;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1" name="Google Shape;451;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9: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30:notes"/>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List of tools that help in CBDM</a:t>
            </a:r>
            <a:endParaRPr/>
          </a:p>
        </p:txBody>
      </p:sp>
      <p:sp>
        <p:nvSpPr>
          <p:cNvPr id="482" name="Google Shape;482;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700088" y="4414838"/>
            <a:ext cx="5610225" cy="41846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List of tools that help in CBDM</a:t>
            </a:r>
            <a:endParaRPr/>
          </a:p>
        </p:txBody>
      </p:sp>
      <p:sp>
        <p:nvSpPr>
          <p:cNvPr id="504" name="Google Shape;504;p3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2: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4" name="Google Shape;52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hdr" idx="2"/>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 Danish Management Group</a:t>
            </a:r>
            <a:endParaRPr>
              <a:latin typeface="Times New Roman"/>
              <a:ea typeface="Times New Roman"/>
              <a:cs typeface="Times New Roman"/>
              <a:sym typeface="Times New Roman"/>
            </a:endParaRPr>
          </a:p>
        </p:txBody>
      </p:sp>
      <p:sp>
        <p:nvSpPr>
          <p:cNvPr id="165" name="Google Shape;165;p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166" name="Google Shape;166;p6:notes"/>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6: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1200"/>
              <a:buFont typeface="Calibri"/>
              <a:buChar char="-"/>
            </a:pPr>
            <a:r>
              <a:rPr lang="en-US"/>
              <a:t>The line illustrates the effort through out the design stages</a:t>
            </a:r>
            <a:endParaRPr/>
          </a:p>
          <a:p>
            <a:pPr marL="0" lvl="0" indent="0" algn="l" rtl="0">
              <a:spcBef>
                <a:spcPts val="367"/>
              </a:spcBef>
              <a:spcAft>
                <a:spcPts val="0"/>
              </a:spcAft>
              <a:buNone/>
            </a:pPr>
            <a:endParaRPr/>
          </a:p>
          <a:p>
            <a:pPr marL="0" lvl="0" indent="0" algn="l" rtl="0">
              <a:spcBef>
                <a:spcPts val="367"/>
              </a:spcBef>
              <a:spcAft>
                <a:spcPts val="0"/>
              </a:spcAft>
              <a:buNone/>
            </a:pPr>
            <a:r>
              <a:rPr lang="en-US"/>
              <a:t>• Energy efficiency is often considered late in the design process</a:t>
            </a:r>
            <a:endParaRPr/>
          </a:p>
          <a:p>
            <a:pPr marL="465887" lvl="1" indent="0" algn="l" rtl="0">
              <a:spcBef>
                <a:spcPts val="367"/>
              </a:spcBef>
              <a:spcAft>
                <a:spcPts val="0"/>
              </a:spcAft>
              <a:buNone/>
            </a:pPr>
            <a:r>
              <a:rPr lang="en-US"/>
              <a:t>– The longer you wait, the less impact you can have on the design!</a:t>
            </a:r>
            <a:endParaRPr/>
          </a:p>
          <a:p>
            <a:pPr marL="465887" lvl="1" indent="0" algn="l" rtl="0">
              <a:spcBef>
                <a:spcPts val="367"/>
              </a:spcBef>
              <a:spcAft>
                <a:spcPts val="0"/>
              </a:spcAft>
              <a:buNone/>
            </a:pPr>
            <a:r>
              <a:rPr lang="en-US"/>
              <a:t>– The longer you wait, the higher the cost to change the design!</a:t>
            </a:r>
            <a:endParaRPr/>
          </a:p>
          <a:p>
            <a:pPr marL="0" lvl="0" indent="0" algn="l" rtl="0">
              <a:spcBef>
                <a:spcPts val="367"/>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367"/>
              </a:spcBef>
              <a:spcAft>
                <a:spcPts val="0"/>
              </a:spcAft>
              <a:buNone/>
            </a:pPr>
            <a:endParaRPr/>
          </a:p>
        </p:txBody>
      </p:sp>
      <p:sp>
        <p:nvSpPr>
          <p:cNvPr id="179" name="Google Shape;17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700088" y="4414838"/>
            <a:ext cx="5610225" cy="4184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3" name="Google Shape;19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IDP fosters an understanding of the building as a set of interrelated, interdependent systems wherein a single solution can trigger improvements in several other building systems simultaneously.</a:t>
            </a:r>
            <a:endParaRPr/>
          </a:p>
          <a:p>
            <a:pPr marL="465887" lvl="1" indent="0" algn="l" rtl="0">
              <a:spcBef>
                <a:spcPts val="367"/>
              </a:spcBef>
              <a:spcAft>
                <a:spcPts val="0"/>
              </a:spcAft>
              <a:buNone/>
            </a:pPr>
            <a:endParaRPr>
              <a:solidFill>
                <a:schemeClr val="dk1"/>
              </a:solidFill>
              <a:latin typeface="Calibri"/>
              <a:ea typeface="Calibri"/>
              <a:cs typeface="Calibri"/>
              <a:sym typeface="Calibri"/>
            </a:endParaRPr>
          </a:p>
          <a:p>
            <a:pPr marL="0" lvl="0" indent="0" algn="l" rtl="0">
              <a:spcBef>
                <a:spcPts val="367"/>
              </a:spcBef>
              <a:spcAft>
                <a:spcPts val="0"/>
              </a:spcAft>
              <a:buNone/>
            </a:pPr>
            <a:r>
              <a:rPr lang="en-US">
                <a:solidFill>
                  <a:schemeClr val="dk1"/>
                </a:solidFill>
                <a:latin typeface="Calibri"/>
                <a:ea typeface="Calibri"/>
                <a:cs typeface="Calibri"/>
                <a:sym typeface="Calibri"/>
              </a:rPr>
              <a:t>IED </a:t>
            </a:r>
            <a:r>
              <a:rPr lang="en-US"/>
              <a:t>Produce buildings that </a:t>
            </a:r>
            <a:endParaRPr/>
          </a:p>
          <a:p>
            <a:pPr marL="465887" lvl="1" indent="0" algn="l" rtl="0">
              <a:spcBef>
                <a:spcPts val="367"/>
              </a:spcBef>
              <a:spcAft>
                <a:spcPts val="0"/>
              </a:spcAft>
              <a:buNone/>
            </a:pPr>
            <a:r>
              <a:rPr lang="en-US"/>
              <a:t>-cost less to operate</a:t>
            </a:r>
            <a:endParaRPr/>
          </a:p>
          <a:p>
            <a:pPr marL="465887" lvl="1" indent="-77648" algn="l" rtl="0">
              <a:spcBef>
                <a:spcPts val="367"/>
              </a:spcBef>
              <a:spcAft>
                <a:spcPts val="0"/>
              </a:spcAft>
              <a:buClr>
                <a:schemeClr val="dk1"/>
              </a:buClr>
              <a:buSzPts val="1200"/>
              <a:buFont typeface="Calibri"/>
              <a:buChar char="-"/>
            </a:pPr>
            <a:r>
              <a:rPr lang="en-US"/>
              <a:t>are easier to maintain </a:t>
            </a:r>
            <a:endParaRPr/>
          </a:p>
          <a:p>
            <a:pPr marL="465887" lvl="1" indent="-77648" algn="l" rtl="0">
              <a:spcBef>
                <a:spcPts val="367"/>
              </a:spcBef>
              <a:spcAft>
                <a:spcPts val="0"/>
              </a:spcAft>
              <a:buClr>
                <a:schemeClr val="dk1"/>
              </a:buClr>
              <a:buSzPts val="1200"/>
              <a:buFont typeface="Calibri"/>
              <a:buChar char="-"/>
            </a:pPr>
            <a:r>
              <a:rPr lang="en-US"/>
              <a:t>are more attractive, comfortable, and marketable than buildings designed through the traditional architectural design process.</a:t>
            </a:r>
            <a:endParaRPr/>
          </a:p>
          <a:p>
            <a:pPr marL="465887" lvl="1" indent="0" algn="l" rtl="0">
              <a:spcBef>
                <a:spcPts val="367"/>
              </a:spcBef>
              <a:spcAft>
                <a:spcPts val="0"/>
              </a:spcAft>
              <a:buNone/>
            </a:pPr>
            <a:endParaRPr/>
          </a:p>
          <a:p>
            <a:pPr marL="0" lvl="0" indent="0" algn="l" rtl="0">
              <a:spcBef>
                <a:spcPts val="367"/>
              </a:spcBef>
              <a:spcAft>
                <a:spcPts val="0"/>
              </a:spcAft>
              <a:buNone/>
            </a:pPr>
            <a:r>
              <a:rPr lang="en-US"/>
              <a:t>The current state of designing process/work in VN: Inadequacies, incompliant and not catching up with the requirements of EEBC. Departments are working independently with little coordination, etc. </a:t>
            </a:r>
            <a:endParaRPr/>
          </a:p>
          <a:p>
            <a:pPr marL="0" lvl="0" indent="0" algn="l" rtl="0">
              <a:spcBef>
                <a:spcPts val="367"/>
              </a:spcBef>
              <a:spcAft>
                <a:spcPts val="0"/>
              </a:spcAft>
              <a:buNone/>
            </a:pPr>
            <a:endParaRPr/>
          </a:p>
        </p:txBody>
      </p:sp>
      <p:sp>
        <p:nvSpPr>
          <p:cNvPr id="216" name="Google Shape;216;p9:notes"/>
          <p:cNvSpPr txBox="1">
            <a:spLocks noGrp="1"/>
          </p:cNvSpPr>
          <p:nvPr>
            <p:ph type="hdr" idx="3"/>
          </p:nvPr>
        </p:nvSpPr>
        <p:spPr>
          <a:xfrm>
            <a:off x="0" y="0"/>
            <a:ext cx="3037840" cy="46482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a:t>TA Support to VNEEP</a:t>
            </a:r>
            <a:endParaRPr/>
          </a:p>
        </p:txBody>
      </p:sp>
      <p:sp>
        <p:nvSpPr>
          <p:cNvPr id="217" name="Google Shape;217;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4" descr="data:image/jpeg;base64,/9j/4AAQSkZJRgABAQAAAQABAAD/2wCEAAkGBxQTEhUUExQVFBUXGBgYFxgXGRwYGRgXGRgXFxYdHRodHCggGB0lGxcXITEhJikrLi4uFx8zODMsNygtLisBCgoKDg0OGxAQGywkHyQsLCwsLCwsLCwsLCwsLCwsLCwsLCwsLCwsLCwsLCwsLCwsLCwsLCwsLCwsLCwsLCwsLP/AABEIAJEBWgMBEQACEQEDEQH/xAAcAAEAAgIDAQAAAAAAAAAAAAAABgcEBQIDCAH/xABKEAABAwIBCAQJCQgBAwUBAAABAAIDBBESBQYHITFBUXETImGBMkJScnORobGyFBcjMzRTYpPRJEOCkqLBwtIVY+HxJURU4vAW/8QAGgEBAAMBAQEAAAAAAAAAAAAAAAECAwQFBv/EADMRAAIBAgQDBgYCAgMBAAAAAAABAgMRBBIhMQVBURMyM3GBoRQiYZGxwULwUtEj4fEV/9oADAMBAAIRAxEAPwC8UAQBAEAQBAEAQBAEAQBAEAQBAEAQBAEAQBAEAQBAEAQBAEAQBAEAQBAEAQBAEAQBAEAQBAEAQBAEAQGLlPKMVPGZJnhjBtJ9gAGsnsChuxWc4wWaT0I984tB9678uT/VV7SJz/G0evsz584tB9678uT/AFTtIkfG0evsx841B9678t/+qdpEfG0evsx84tB9678uT/VO0iPjaPX2Y+cWg+9d+XJ/qnaRHxtHr7MfOLQfeu/Lk/1TtIk/G0evsx84tB9678uT/VO0iPjaPX2ZlZMz2o55WxRSkvfcNBY8XIBO0ttsBRTT0LQxVKcssXr6kiVzoCAIAgCAIAgCAIAgCAIAgCAIAgCAIDhNM1jS57g1o2lxAA5k7EIbtqzX1OcFLHH0jp4sHEODr8gLknkozIpKrCKzNqx8fnFTCnFSZm9CdQfr1m5FrWve4Oq19RUZla4daChnvoc4svUzoxIJ4sB2OLwPedR7FOZEqrBrMmrGfHIHAFpBB1gg3BHYVJc5IAgCAIAgCAIAgCAIAgMXKmUI6eJ0srsLGi5PuA4knUB2qG7FZzUI5pbFFZ15ySVsuN/VY24jZuaOJ4uO8rCUrng4jESrSu9uSNIqmAQBAEAQBAEBbujPNQQxiplH0sguwH92w/5OHqGritoR5nsYLD5Fnlu/Ynq0O8IAgCAIAgCAIAgCAIAgCAIAgCAIAgIrpIyRJU0ZEW1jhIW+W1odcc9dwOxUmro5cZSlUp2j5+ZRwCwPBN5Plprsnx0mF2NkxlLtWEtIcABvvd3sVr6WOiVZOiqfNO/5NJbsUGFi+sxMlSU1HHFL4d3OI24cRvh7veSt4KyPoMNTdOmovckCsbhAEAQBAEAQBAEAQBAUlpDzn+VzdHGfoIjZvB79hf2jcOy53rCcrs8TGYjtJZVsiJKhxhAEAQBAEAQE30bZqfKJPlEo+hjPVBGqR43drW7+J1cVpCN9TuwWHzvPLZe5ca2PZCAIDqqKhjBd7msGy7iGi/MoDH/5en+/h/Mb+qi6IzLqd1NWRyX6N7H224XB1uF7HUpuE7nehIQBAfCUBhf8zT/fw/mN/VRdC5zjypC4hrZonE7AHtJPIX1pcGWpAQBAEAQBAEB8IQFSZSzOpKE46yoc9pv0cUbcL324m52XHAdu5YuKW55M8LSo61JX6L+/9EFiLcYLg4sxC4B62G+sA7L23qh56tfXb9Fg5HzLpqp7J6SoIia9pfG9t3sIIdhvf2m/Mq6inselTwtObU6ctOhaq2PUCAIAgCAIAgCAIAgCAh+k3Lpp6Xo2G0k12C20MH1h9RA/iVJuyOPG1uzp2W7KVWB4gQBAZuSskzVLsEEbpDvtsHNx1N7ypSvsXp0p1HaKuS+j0W1LheSWKPsGJ579QHqJV1TZ2x4dN7tIVeiypaLxyxSdhxMPdqI9qdmxLh01s0yI5VyPPTOwzxOjO4nwTycOq7uKo00cdSlOn3lYzM0s331s4jFwwdaR48Vl934jsHedgKmKuy+HoOrO3LmXzRUjIo2xxtDWMAa0DcAuhKx78YqKsjvQkIAgNTnLm/FWxCKUuADsQLSAQ4AjeCDqJ3KGrmVWlGrHLI8/VEIa9zduFzh6iQsDwJxSk10ZYmhYdeq82L3yLSnzPR4c9Zen7LTWh6YQBAcJog5padjgQeRFigKIz6zejoqgRRFzmGNrxjsSLuc21wBcdVYzVmePjKMKck48zEzRH7dS+mj+IKI7mWFsq0T0Ktz3QgCAIAgCAIAgI3nnmoyuYOsWSsDujcNmu2pw3gkDtCrKNznxGHVZfVbFH09K58jYgOu54YAfKJw2PesDwlBuWXnsXxmnm1HQxFjCXOcQXuO8gW1DcBr1dq3jGx79ChGjGyN4rGwQBAEAQBAEAQBAEAQFH6S8pdNXPF+rEBE3mNb+/ESP4QsJu7PDxtTNVa6aEVVDkCAleY+Z7q12N92QNNnEbXnyW/3O73XjG514XCuq7vb8lz0FDHCwRxMaxg2Bot/5PatkrHtRioq0UZCksEB0VtHHMwslY17Dta4XH/ntRq5WUVJWaMXIeRIaSPo4G4QTckm7ie0nWeChRS2K06UaatFGxUmgQBAEAQHmuu+tk89/xFcx87V8SXm/yWFoX8Oq82L3yLWmd3Dt5en7LSWh6gQBAEBTumD7az0DfjkWU9zy+IPWJHc0ft1L6ZnvVY7nNhfFiehFue6EAQBAEAQBAEAQGvZkOnE3TiGMS7ceEXudp59u1RlV7lOzhmzWV+pFs+85aygmjmEbJaIgNeB4YeSb9bxdVraraiDtCkuS3JGUo6mFk0TsTHi4PvBG4g6iOxAZiAIAgCAIAgCAIAgOMjw0EnYASeQQHmuonMj3PO17nOPNxLj71ynzMpZm2+Z1oQZ+Q8mOqaiOFu17rE8GjW49zQSpSu7GlKm6k1FHoLJ1CyCJkUYwsYAAP14k7SeJXQlY+hhFQiorYyCVJY0dXnjRRuwvqY7jaG3fb+UGyrmRlKvTi7OS+5nZMyzBUAmGVkltoadY5jaFKaZeM4y7rud1RlCKM4XyxsO2znNabciUuiW0jrGWKf7+H8xv6pdDMjIqahkbS97msaNZc42A7ypJ2NPTZ40UjwxtQzETYXu0E9hIAPrVcyMlXpt2Ul9zeE21lWNTRPzzoQ/AamO/eW/zAYfaq5kYvEUk7OS+5u4pA4BzSHNIuCDcEdh3qxsebq762Tz3/EVzHztXvy83+SwdC/h1Xmxe+Ra0zu4d/L0/Zaa0PUOiorY4/DkYzznBvvKi5DaW50f8zT/fw/mN/VLojNHqfRlin+/h/Mb+qXQzLqVVpfP7az0DfjkWU9zzOId6PkRzNI/ttN6aP4gojuc2G8WPmX/U1TIwDI9rAdQLnBtz3rc94x/+Zp/v4fzG/qouiLozgVJIQGpyjnNSQHDLURtcNrb3cOYFyFDaRSVSEO80jroM66OZ2GOojLjsBOEnkHAXRSTIjWpz0i0zdKTQ1+VMuU9P9dMyPgCeseTdp9ShtIrKcY6ydhknLdPUgmCVsltoG0cwdYRNMRnGesXcrnKWk2oZUvDI4+iY9zcLg7GQ0kE4gdRNuGrtWbm7nBUxzjUaS0X3NplnPyiqKGVpxdI9haIi03xkdU4rYbA2N77uKtnVjZ4yk4Xv6czhoXlPQTs8VsgcOwub1rfyg96Qd0MHUlOn83IlmVc6aSnOGWdrXeSLucOYaCR3qXJI1qV6dPvMxqHPehldhbO0EmwxhzL97gAimisMVRk7KX6N1WV0cTcUsjI2k2DnODRc7BcqW0jaUlFXbsYP/wDTUf8A8qD8xv6qMy6lO3p/5L7mfSVccrccb2yN2YmkOFxt1hWTuaRkpK6Z9hq43kta9ji3aA4EjmAdSEncgCAIDAy861NOeEUh/ocoexSp3H5HnNq5j5pH1CSyNDeTwXzzkeCGxtPPrP8Acxa01zPT4dDWU/QtJanqFMZ/54vqJHQwuLadpLTbV0pG0k+TwG/byxlK55WLxTbcIbc/qQ+CFz3BrGlzjsa0Ek8gFU4IxcnaKNjJkyrpC2YxTQkHU+xFjzGzkVNmjV0q1L57NfUxMp5QkqJDLM7G8gAk2GoCw1DUFBSpUlUlmkSPR1m3FWSydKXWiDHANIGIknabXtq3W2q0EmdOCoQqSbfKxYue+a8ld0TWzCONhJe0gm5NrEC4uRr28VpKNz0sRRdWKjeyKUrqfo5JIyb4HuZfjhcW39ixPEqRyya6aEqostV9dA2hiAdhb133s50Y1APcTa2wcTq7b2u5aHXGtVrQ7KK839CK1tI6KR8cgwvYS1w22I96qcU4OEnF8iw9DuU34packlgb0jQfFN7OtwBuDbs7VeDPS4fN6wfIrut+sf57viKzPOqd+Xm/yWHoX8Oq82L3yLWmehw7+Xp+yaZ75bNJSPkb4ZIYy+5zt/cLnuVpOyO2vU7ODktyh6md0ji+Rxe9xuXONye9YHgyk5O8tWd8WSJ3Nxtglc3yhG4gjmApsyVRm1dRf2NlmRkX5VWRxkdRpxyavFYdh5mw71MVdm2Fo56qTW25utLw/bWegZ8cime5vxDvLyI9mj9upvTM96iO5hhfGiT/AEzj6Gn9I74Feex38Q8Nef6ZU0jRY8iszyD0xRfVs81vuC6D6UqjP3Pl8r3QUziyJpLXPbqdIRqNjubu1beSylK+iPMxWKd3CHqyE0FFJM8RxML3u2NHt7AO0qiVzghCVSWWJtsu5n1VLGJJmNwEgEtdiwk7MWrVz2Kzi0bVMLUprM/YzaDPmsbTimjJc8mzH2LpA22poG88DrNkUnaxrDF1XHJFXfU1GWci1UIEtTHI3pD4byHEu26zckHsKhxa3MatKrH5qhi5NyhJTyCSF5Y8arjgdoIOojsKi9jKnVlCWaJtBmzWTQuq+ic9jrvJuMTrklzg3aRtOzkrZW9Tf4arNdpbfU0UbS4hrQXOJsGtFyTwAGsqqVzCMJSdoq7JrWV8mTaQUjHYamU9LORtja4AMYCD4Vmi/C5ttBVm7Kx2VKjw9NUov5t2QpZnnGXHkudzMbYZXM8oMcW252spsXVKbV1F28jjNlCV8bI3SOdGwksaTcNvq1IQ6kpRUW9EcaCm6SWOPZjexl+GJwbf2oIRzSUerLokyKyioTExz+j6RhmeT1ujdIwTG7QMLcF7kbBcrojGyPoaNKNKOVEUydC9hY4joyWvNJYl3SyfKMLA3qjogGWBaCQ5kl/FNpNi1kKhAEBi5VhxwSsG10b2+tpCh7FZq8Wjzc3YuY+ZR9QkuDQ8B8jk9O6/5cS2p7HscP8ACfn/AKN/nrXGGhqHtNnYMIPAvIYD3Yrq0nZHXWnkpykuSPP4CwPnS59F2RWRUrZiB0k13F28MuQ1o4Cwv3raCsj28HSUKafN6kxliDmlrgHNIsQdYIO0FXOs83V0YbLI0bGveByDiAuY+cqJKckur/JP9DH1tT5kfvetafM7+Hby9P2WqtD1Dzll37TP6aX43LnZ8/iPFl5smehv7RP6Jvxq9M6+Hd6XoaTLeaVaKmQdDJLie5we0Xa4Ekg4tg27DsVXFmVbC1XUbte7LF0eZqOo2PfLbppLAgG4Y0awL7zc3O7UFrGNj0MLh+yjruymq36x/nu+IrA8ar35eb/JYehfw6rzYvfItaZ38O/l6fsl+f8AkZ9VRuZGLvaQ9o8otvccyCbdtlaSujtxNJ1KbityiXsLSQ4EEGxDhYgjcQsDwWmnZou7NnPmlqGtYXCGWwGB+oE/hdsI7NvYtlJM9yjiqdTTZ9CSR0kYe6RrGh7gA5wADnAbLnftVzosr3Kj0v8A21noG/HIsZ7nlcQ768iPZo/bqb0zPeojuc+F8aPmXBnxmya6FrWvwPY7E24u0mxFjvHMLWUbnr16Kqxy3sUlljJklPI6GVuF7douCLHYQRuKxaseJVpypyyyLdyrnVC7JkslPKC8RtZYanNc/CzW06xbFe/YtXLTQ9mdePZOcWUwFieGW1ogyW1sD6gjryOLQeDGfq69+QWsFoevgIJU83UxtLGccZj+SRkOcXB0pGxgabhvnE21bgO1Jy5EY2ulHs1uzo0OZNOKaoI6thGwkbTfE+3IYR3lKa5kYCnaLm+Zu9Ln2EemZ7nKZ7GuN8F+n5KaWR5Ect1fY9B5nfYaX0Mfwhbx2Pfp9xeSNlHSRtcXNYxrjtcGgE8zZSXPPOXa0zVE0rjcue4917NHINAHcuZu585WlmqSl9SQaM8hNqaoukAMcIDi0+M4mzARvGonuCtBXZ0YGkp1LvZF2BbntlKaU6Nkdd9GwMD42vdbUC4ueCe+w9SwmtTxcfGKqaLkaDN0Xq6f00XxtVVuc1HxI+aPRRC6T6MwaTI9PE7HHDEx3lNYAde21hqQGcgCAIAgPO2cWT/k9VNDsDHnD5p6zP6SFzNWZ85WhkqOP1NcoMy0NDVb1aiE7i2Qd4wu+FvrWtNnq8OnpKPqSfSHTl+T6gDaGh3cxzXH2Aq89jsxCvSkvoUOsD58vXRzXNloIbHXGDG4cC06vW2x71vF6HvYWSlSj9vsSZWOg825TP00vpH/ABFcx87W8SXm/wAk80MH6Wp8yP4nLSnzO7h28vT9kxztzxho2ltxJMR1YwdnAuPij2lWlOx218RGktd+hR1VOZHue62J7nONtl3Ek91ysTwpScpOT5k90NfaJ/Rt+JaUz0OHd6XoWytT1AgPNVZ9Y/z3fEVzHzlXvy83+Sw9C/h1Xmxe+Ra0z0OHfy9P2Tyizip5ah9NG/FKwEuFiAMJwuFyLEgncrKSbsd6qwlJxT1R1ZwZq01WD0rLPtqkbqeOGvxuRujimRVoQqL5l/so/L+SzTVEkDiHFhtfiCA5p7NRCxas7HhVqXZzcSV6Ns6pY52U0ji+KQ4W3Nyx3i2PknZbtCtCWtjsweIlmUJbM46X/trPQN+ORJ7k8Q7y8iOZo/bab0zPiCiO5zYbxonoVbnvFIaVD/6hJ5kfwrGe54+P8X0X7M/OTR4YYHVEMmJjWB7mPHWAsCbOG222xA2bVLhzNK2BSTlB+hBFmecSbITMpTQdHSmUwgkWY5jACesQXXDvGvt3q6UmtDtpRxEoWg9PT/03mQtF8znB1U8RtvcsYcTzxu7Y3nrVlDqbU8BrebLRoKJkMbY4mhjGizQNw/ue1aHopW0REdLn2EemZ7nKk9jmxngv0/JTSxPEPQmaH2Gl9DH8IXRHY+hpdyPkjbqTQ83ZTp+jmljsRge9tjtsHED2LmZ83Ujlm19WTXQ/XNZUSxHbIwFvNhNxzs6/cVem9Tt4dJKbj1/Rbi2PXKc0vW+XN9Cy/wDPIsam543EPFXl+2RjN51qunI++i+Nqotzlo+JHzX5PRS6T6MIAgCAIAgKt0vZFs5lU0aiBHJbcR4BPMXbfsasqi5nl8QpaqovJlbrI8w3OaOWvklVHKfA8GQcWO2+o2d/CrRdmb4er2VRS5cy/CGyM3OY9vMOa4e0EFdG57+5Qedmb76KcxuBLCSYn7nM/wBhsI/VYSVjwsTQdKX05HTkDOCejeXQutfwmuF2u4XHHtGtE2itGvOk/lN/lPSRVzRmNojixCxdGDiN9WoknD3a1Lm2dMsfUkrRVvcilZRSRECWN8ZIuA9paSOIvtVWrHHOnOD+ZHCmqnxnFG90Zta7XFptvFwdiCM5Rd4uxOcxsxXTkVFUCIr4msd4Up23dvDPaeW28YdTvw+Dcnnq/wB8yG5YaBUTACwEsgAG4B7rKjOKsv8Akl5v8kt0TV8UVRL0kjY8bGhuIhoJDtgJ3q8HY6+HySk0+ZcS1PWCAoLPXIzqWrkaQcD3OfGdxa43sO0XseXasJKzPCxVJwqPo9TlmfnS6ge9zWCRsgAc0nDrbfCQbHidyRlYYfEOi3pe5hy5em+Vuq2Ho5S8u6uwX1WtvFtRvtUX1uUdeXadotGTCLSvMGWdTxl9vCDyG344bE911ftGdi4i7ax18yCZRrnzyvlkN3vN3H2AAbgAAO5UZwVJucnKW7JFo1yQ+atY8A4ITje7dceAOZNjyBVoK7OnBUnKopckSnS7kN72sqmNLujaWSW2hl7tdyBJvzHarTjfY7MbQc0pR3RWFLUOje2Rhs5jg5p4EG4WZ5UZOMlJbosmn0sDB16YmS3ivAYT3i45a1p2h6a4hG2sXchNTLNlKs2DpJnAWbsa0AD1NaLk9ip3mcl5Yit/dEX8YGlmAi7cOEg7xaxHqW57ZRGeObL6KYixMLieifuI8knyh7dqxlGx42Iw7pzutv7odWa2cstDIXR2c11scZ8F1thvuIvt96hSaK0sROlK+6ZYkOlSlLbuima7gA0j14h7lpnR3rHUra3NPUZx1OVpm09M10ENw6R4d1g3i5w2djRtNtyi7kVjWnXlaGiW75m+0ti1A3slj9z1M9i+N8F+n5KbWJ4pfeY+UIpKOBrJGPcyKNr2hwLmkNAs4bR3reL0PoaMlKmmuhIFY0Kn0p5subIauMXY+3SgeI4CwdyOrkeaxnHmeVjsO79pH1K/ikLSHNJa4G4I1EEbCCszzk2ndEti0kVwZhxRuPllnW9hDfYr52dax9VK2hFquqfK90kji97jdzjtJ/8A25VOSUnJ3buzLzcH7XTar/TRav42otzSh4sfNHoldJ9EEAQBAEAQGNlGhZPE+KQXY9paRz3jgRtB4hQ1crOKnFxezKBziyJJSTOik5sduezcR/cbiudqzPn61GVKWVmsUGRYmjfPMRAUtQ6zL2iedjb+K47m32Hds2WtpCVtGelg8Vb/AI5+n+iy8p5NiqIzHMxsjDuO48QdoPaFsenKEZq0ldEJqtFVOXXjmlYOBwutyNgfXdU7NHG8BTezZts3cwqaleJOtLIPBdJYhp4taBYHt1lSopGtLC06butWbTOXN6Kti6OW4IN2Pb4TT2X3HeFLVzWrSjUjlkaXIOjqmp3B78U7hsx2wjtwjUTzuoUUjGlhKdN33f1JbPM1jS57g1rRckmwAG8ncrHS2krsg9HmjkysMksT3yXe4vwvcAHOOI6iLga1RKLOXsaFZuS19TJ+bOh4S/mFTkRPwdK97e5MgFY6j6UBiZSybFOzBNG2RvBwvY8QdoPaEKyhGStJXIzLo3oL3wyNHASGw9apkRzPBUenuYcuY2S2+FJh5zge9RaJV4Sgv/Tg3M3JJ2TD88fqlokfCYf+syabMHJpN2kv7OmuPYbqcsSywdD+sl2T6COBgjhY2Ng2BosOfae1XOqMVFWitDJIQsRnKOYdDMcRhDCdpjJZfuGr2KGkzGeHpzd2jC+bKh4S/mH9FGVFPg6XQ32RM3KakB6CINJ1Fxu5xHDEbm3ZsUpW2NoU4wVoo2qkudNZSMlYWSMa9jtRa4XB7ihDV9GQnKGi2le68cksP4QQ9v8AUMXtVXFHPPCU5Lax10mimnBvJNLIOAwsB52BPqIUKCKRwVNdSaZKyXDTs6OGNsbeAG08Sdrj2lXOuMVFWR05fyJFVxdFNiw4g7qnCbi9tfeliJwU1Zkc+bCh/wCt+Yf0UZUY/C0r3sbbN3NCmonvkhD8T2hri52LUDce1ErGlOlGmrRN+pNDi9gIIIBBFiDrBG+43oCE5V0ZU0ji6Jz4L+K2zmdwOseuyzdNHDPAU5O60Omg0WU7XAySySgHW2wYD2G2u3IoqaIhw+mndtsiWlKkZFWNbGxsbehZYNAA8J42DsAHcqT3OTHpKqrdP9mjzXbesph/1ovjCqtznw/ix8z0Ouk+iCAIAgCAIAgNTnJm/FWRFkg1i+B48JjjvHZsuNhsqyimZVqMasbSKSzizcno34ZW9Uk4HjW19uHA9h1rFpo8OtQnSfzbdTUKpiSzNbPuekAY76aEbGuPWaPwu4dh1cleM2jsoYydPR6osnJOfVFOB9KIneTL1D6z1T3FaqaZ6VPF0p87eZIYp2uF2ua4cQQfcrHQmmddTXRRi8kjGDi5waPaVF0Q5JatkYyxpFo4QRG4zv4Rjq97zqtyuquojmqY2lHZ38iA1mVa7K0vRMHUuDgbcRsG50jt/fw1BZtuR58qlbEvKtvb1LSzTzcZRQ9G04nOOKR/lOtbUNwG4LWMbI9WhQVKOVG7VjY1OWM5aWm+uma0+SOs/wDlFyquSRlUrU6feZCsqaVhsp4CfxSm39Lf1Co6nQ4p8RX8F9yKZQz7rpf33RjhGAz2+F7VRybOSeMrS528jRVNZJJ9ZJI/z3Od7yoOeU5S3bfqY9lBSwsgsLISZdNlKaP6uaVnmvcPcVJdVZraT+5u6HPuuj/fYxwkaHe3b7VOdm8cbWjzv5kjyfpWeLCena7iY3W/pdf3q6qM6YcR/wAo/YlWTM/6KbV0vRO4SjD/AFeD7VZTR1wxlGXO3noSSGZrxiY4OHFpBHrCvc6E77HYhIQBAEAQBAEAQBAQTSpl8RQfJmO+kltisdbYwbknziLetZzlbQ4sbXyRyxer/BqNFWcrGB9NM/CXOxxucdRJABbc7NgI43KiEuTMcDiN4TevK5Z007WNLnODWgXJJsLLW56bdiic+stNq6t0kd8DWhjSfGDSTituBJPcueTuzwcXVVSpdbbH3MHJ7pq6EAamOErjwawg/FhHekVdjCQc6q+mpfK6D3ggCAIAgCAIAgMeuoo5mGOVjXsO1rhcf9j2qGrlZRUlaSuV3l3RaNbqSS2v6uTZyDxr9YPNZun0POq8PW9N+jIRlHNirhJ6SnksPGa3G31tuFTK0cM8PVhvFmpkaWmzgQeB1H2qpi1bc+MGvVt7NqBfQ2mTs2qqc/R08h7SMLf5nWClRbNYYepPaJNshaLTqdVyWH3ce/m8jV3DvWip9TupcP51H6IsXJmTYqeMRwsDGDcPeTtJ7StEkj0oQjBWirI1ecmd1PR6nuxSbo2a3d+5o5qJTSMq2JhS7z16FYZfz/qqi4Y7oI/JjPWI7X7fVZZObZ5dXG1J6LRf3mRMqhxhAEAQBAEAQBAEAQBAZNDXywnFFI+M/gcR6wNR71JaFSUO67EqyZpKq49UmCcfiGF38zdXrBVlNnZDH1I97Ul2TdJ9K+wlbJCeWNvrbr9iuqiOuGPpPfQlOT8uU8/1U8b+wOF/5doV1JM64VYT7rTNgpLhAEAQHXUVDWNxPc1jRtLiAPWUuQ2luQXObSVFGCyltM/ZjP1bf7v7tXas5VOhw1sdCOkNX7EMzXyDNlKoMkpcY8V5pDtO/C3ttYatQHcFRJyZxUKMsRPNLbm/0bjO3RzIx5ko29JGdZjuMTOVz1h7eamUHyNsRgXe9PboQerpJmHDIyVttz2uFu4qlmcbpVXo0/czsk5s1VQQIoX28pwwMH8TrX7rlTlZeGFqz2j99C4szM2GUUNtTpX2Mj+J8kfhG71raMbI9ihRVKNlvzJCrG4QBAEAQBAEAQBAEAQHCSJrtTmhw7RdBY+RU7G+C1reQA9yEWSOxCThNKGtLnENaBckmwAG0k7kIbtqyrc7tI7n3ioyWN2GXxneYD4I7Tr5LGU77Hl4jHX+Wn9/9FducSSSSSdZJ1knmszzW76s+IAgCAIAgN1k7NOsnAMdO+x2OdZgtxu4i/crKLZvDC1Z7R/RIKXRdVO8OSGPsu5x9gA9qt2bOiPDqj3aNhHomd41UO6L9XqezNFw3rL2/wCzsdomG6qPfF/907P6k/8AzV/l7GHPopmHgVEbvOa5vuJUdmyj4dLlL2NTV6Oq5myNknmPH+WFRkZlLA1ltZ+pp6vNyrjvjppgBtOAuHrbcKtmYyw9WO8Was8N6gxCAIBZAZ9Jlqoj+rnmYOAe63qvZTdmka1SO0n9zaQ5917f/cE+c1h/xU52arGVlz9kd7tIdef3rRyjb+inOy3x1bqvsY9RnxXv21Dh5rWt9obdRmZV4ys/5GnkmmqHgOdLO87AS57jyGtQYtzqOzu39yaZsaNpZbPqrxM1HAPDcO3yPfyV4wb3O2hgG9amn0LUoaKOFgjiY1jBsDRYf9z2rVKx60YqKsjIUkhAEAQBAEAQBAEAQBAEAQBAEAQBAEBjZSoWTxPikF2PFnC9tXMKGrqxWUVJOL2Kpzj0azRXfTEzs8k2Eg/s/usexZODWx5VbASjrDVe5BpGFpLXAtI2gixHMHYszz2mnZnFAEAQEpzYzGqKuzz9DCdeNw1uH4W7+ZsOavGLZ10MHOpq9EWlkHM+lpQCyMPeP3j7Odfs3N7rLVQSPVpYanT7q168zfqxuEAQBAEAQBAYtXk6GXVLFHJ57Q73hQ0mVlCMtGrmkq8w6CT9wGH8DnM9gNvYq5EYSwlGX8f0aWs0V07vq5ZY+w4Xj3A+1R2aMZcPpvZtGqqNFEg8CpYfOYW+5xUdmzF8NfKXsYb9FtXukgPe8f4KOzZR8OqdUfWaLKrfJAO95/xTs2Fw6p1RmQaJ3+PUtHHDGT73BT2bNFw185exusn6MKVmuR0svYThb6mi/tUqmjaGApLe7JXkvI8FOLQxMj4lo1nm7ae8q6SWx1wpwhpFWM5SXCAIAgCAIAgCAIAgCAIAgCAIAgCAIAgCAIAgNPl/Nqnq2kSsGLdI2weOTrew3Cq4pmVWhCqrSRVmcej6op7ujHTxcWjrgdrN/MX7lk4NHlVsFOGsdV7kRa0k2AJJNgN99lrcVQ4voWrmRo/EeGeraHP2tiNi1vAu4u7Ng57NYw5s9fDYJR+ae/ToWIFqegEAQBAEAQBAEAQBAEAQBAEAQBAEAQBAEAQBAEAQBAEAQBAEAQBAEAQBAEAQBAEAQBAEAQGD/wAPB03T9FH0vl4Ri9fHtUWV7lOzjmzW1M5SXCAIAgCAIAgCAIAgCAIAgCAIAgCAIAgCAIAgCAIAgCAIAgCAIAgCAIAgCAIAgCAIAgCAIAgCAIAgCAIAgCAIAgCAIAgCAIAgCAIAgCAIAgCAIAgCAIAgCAIAgCA//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p34" descr="data:image/jpeg;base64,/9j/4AAQSkZJRgABAQAAAQABAAD/2wCEAAkGBxQTEhUUExQVFBUXGBgYFxgXGRwYGRgXGRgXFxYdHRodHCggGB0lGxcXITEhJikrLi4uFx8zODMsNygtLisBCgoKDg0OGxAQGywkHyQsLCwsLCwsLCwsLCwsLCwsLCwsLCwsLCwsLCwsLCwsLCwsLCwsLCwsLCwsLCwsLCwsLP/AABEIAJEBWgMBEQACEQEDEQH/xAAcAAEAAgIDAQAAAAAAAAAAAAAABgcEBQIDCAH/xABKEAABAwIBCAQJCQgBAwUBAAABAAIDBBESBQYHITFBUXETImGBMkJScnORobGyFBcjMzRTYpPRJEOCkqLBwtIVY+HxJURU4vAW/8QAGgEBAAMBAQEAAAAAAAAAAAAAAAECAwQFBv/EADMRAAIBAgQDBgYCAgMBAAAAAAABAgMRBBIhMQVBURMyM3GBoRQiYZGxwULwUtEj4fEV/9oADAMBAAIRAxEAPwC8UAQBAEAQBAEAQBAEAQBAEAQBAEAQBAEAQBAEAQBAEAQBAEAQBAEAQBAEAQBAEAQBAEAQBAEAQBAEAQGLlPKMVPGZJnhjBtJ9gAGsnsChuxWc4wWaT0I984tB9678uT/VV7SJz/G0evsz584tB9678uT/AFTtIkfG0evsx841B9678t/+qdpEfG0evsx84tB9678uT/VO0iPjaPX2Y+cWg+9d+XJ/qnaRHxtHr7MfOLQfeu/Lk/1TtIk/G0evsx84tB9678uT/VO0iPjaPX2ZlZMz2o55WxRSkvfcNBY8XIBO0ttsBRTT0LQxVKcssXr6kiVzoCAIAgCAIAgCAIAgCAIAgCAIAgCAIDhNM1jS57g1o2lxAA5k7EIbtqzX1OcFLHH0jp4sHEODr8gLknkozIpKrCKzNqx8fnFTCnFSZm9CdQfr1m5FrWve4Oq19RUZla4daChnvoc4svUzoxIJ4sB2OLwPedR7FOZEqrBrMmrGfHIHAFpBB1gg3BHYVJc5IAgCAIAgCAIAgCAIAgMXKmUI6eJ0srsLGi5PuA4knUB2qG7FZzUI5pbFFZ15ySVsuN/VY24jZuaOJ4uO8rCUrng4jESrSu9uSNIqmAQBAEAQBAEBbujPNQQxiplH0sguwH92w/5OHqGritoR5nsYLD5Fnlu/Ynq0O8IAgCAIAgCAIAgCAIAgCAIAgCAIAgIrpIyRJU0ZEW1jhIW+W1odcc9dwOxUmro5cZSlUp2j5+ZRwCwPBN5Plprsnx0mF2NkxlLtWEtIcABvvd3sVr6WOiVZOiqfNO/5NJbsUGFi+sxMlSU1HHFL4d3OI24cRvh7veSt4KyPoMNTdOmovckCsbhAEAQBAEAQBAEAQBAUlpDzn+VzdHGfoIjZvB79hf2jcOy53rCcrs8TGYjtJZVsiJKhxhAEAQBAEAQE30bZqfKJPlEo+hjPVBGqR43drW7+J1cVpCN9TuwWHzvPLZe5ca2PZCAIDqqKhjBd7msGy7iGi/MoDH/5en+/h/Mb+qi6IzLqd1NWRyX6N7H224XB1uF7HUpuE7nehIQBAfCUBhf8zT/fw/mN/VRdC5zjypC4hrZonE7AHtJPIX1pcGWpAQBAEAQBAEB8IQFSZSzOpKE46yoc9pv0cUbcL324m52XHAdu5YuKW55M8LSo61JX6L+/9EFiLcYLg4sxC4B62G+sA7L23qh56tfXb9Fg5HzLpqp7J6SoIia9pfG9t3sIIdhvf2m/Mq6inselTwtObU6ctOhaq2PUCAIAgCAIAgCAIAgCAh+k3Lpp6Xo2G0k12C20MH1h9RA/iVJuyOPG1uzp2W7KVWB4gQBAZuSskzVLsEEbpDvtsHNx1N7ypSvsXp0p1HaKuS+j0W1LheSWKPsGJ579QHqJV1TZ2x4dN7tIVeiypaLxyxSdhxMPdqI9qdmxLh01s0yI5VyPPTOwzxOjO4nwTycOq7uKo00cdSlOn3lYzM0s331s4jFwwdaR48Vl934jsHedgKmKuy+HoOrO3LmXzRUjIo2xxtDWMAa0DcAuhKx78YqKsjvQkIAgNTnLm/FWxCKUuADsQLSAQ4AjeCDqJ3KGrmVWlGrHLI8/VEIa9zduFzh6iQsDwJxSk10ZYmhYdeq82L3yLSnzPR4c9Zen7LTWh6YQBAcJog5padjgQeRFigKIz6zejoqgRRFzmGNrxjsSLuc21wBcdVYzVmePjKMKck48zEzRH7dS+mj+IKI7mWFsq0T0Ktz3QgCAIAgCAIAgI3nnmoyuYOsWSsDujcNmu2pw3gkDtCrKNznxGHVZfVbFH09K58jYgOu54YAfKJw2PesDwlBuWXnsXxmnm1HQxFjCXOcQXuO8gW1DcBr1dq3jGx79ChGjGyN4rGwQBAEAQBAEAQBAEAQFH6S8pdNXPF+rEBE3mNb+/ESP4QsJu7PDxtTNVa6aEVVDkCAleY+Z7q12N92QNNnEbXnyW/3O73XjG514XCuq7vb8lz0FDHCwRxMaxg2Bot/5PatkrHtRioq0UZCksEB0VtHHMwslY17Dta4XH/ntRq5WUVJWaMXIeRIaSPo4G4QTckm7ie0nWeChRS2K06UaatFGxUmgQBAEAQHmuu+tk89/xFcx87V8SXm/yWFoX8Oq82L3yLWmd3Dt5en7LSWh6gQBAEBTumD7az0DfjkWU9zy+IPWJHc0ft1L6ZnvVY7nNhfFiehFue6EAQBAEAQBAEAQGvZkOnE3TiGMS7ceEXudp59u1RlV7lOzhmzWV+pFs+85aygmjmEbJaIgNeB4YeSb9bxdVraraiDtCkuS3JGUo6mFk0TsTHi4PvBG4g6iOxAZiAIAgCAIAgCAIAgOMjw0EnYASeQQHmuonMj3PO17nOPNxLj71ynzMpZm2+Z1oQZ+Q8mOqaiOFu17rE8GjW49zQSpSu7GlKm6k1FHoLJ1CyCJkUYwsYAAP14k7SeJXQlY+hhFQiorYyCVJY0dXnjRRuwvqY7jaG3fb+UGyrmRlKvTi7OS+5nZMyzBUAmGVkltoadY5jaFKaZeM4y7rud1RlCKM4XyxsO2znNabciUuiW0jrGWKf7+H8xv6pdDMjIqahkbS97msaNZc42A7ypJ2NPTZ40UjwxtQzETYXu0E9hIAPrVcyMlXpt2Ul9zeE21lWNTRPzzoQ/AamO/eW/zAYfaq5kYvEUk7OS+5u4pA4BzSHNIuCDcEdh3qxsebq762Tz3/EVzHztXvy83+SwdC/h1Xmxe+Ra0zu4d/L0/Zaa0PUOiorY4/DkYzznBvvKi5DaW50f8zT/fw/mN/VLojNHqfRlin+/h/Mb+qXQzLqVVpfP7az0DfjkWU9zzOId6PkRzNI/ttN6aP4gojuc2G8WPmX/U1TIwDI9rAdQLnBtz3rc94x/+Zp/v4fzG/qouiLozgVJIQGpyjnNSQHDLURtcNrb3cOYFyFDaRSVSEO80jroM66OZ2GOojLjsBOEnkHAXRSTIjWpz0i0zdKTQ1+VMuU9P9dMyPgCeseTdp9ShtIrKcY6ydhknLdPUgmCVsltoG0cwdYRNMRnGesXcrnKWk2oZUvDI4+iY9zcLg7GQ0kE4gdRNuGrtWbm7nBUxzjUaS0X3NplnPyiqKGVpxdI9haIi03xkdU4rYbA2N77uKtnVjZ4yk4Xv6czhoXlPQTs8VsgcOwub1rfyg96Qd0MHUlOn83IlmVc6aSnOGWdrXeSLucOYaCR3qXJI1qV6dPvMxqHPehldhbO0EmwxhzL97gAimisMVRk7KX6N1WV0cTcUsjI2k2DnODRc7BcqW0jaUlFXbsYP/wDTUf8A8qD8xv6qMy6lO3p/5L7mfSVccrccb2yN2YmkOFxt1hWTuaRkpK6Z9hq43kta9ji3aA4EjmAdSEncgCAIDAy861NOeEUh/ocoexSp3H5HnNq5j5pH1CSyNDeTwXzzkeCGxtPPrP8Acxa01zPT4dDWU/QtJanqFMZ/54vqJHQwuLadpLTbV0pG0k+TwG/byxlK55WLxTbcIbc/qQ+CFz3BrGlzjsa0Ek8gFU4IxcnaKNjJkyrpC2YxTQkHU+xFjzGzkVNmjV0q1L57NfUxMp5QkqJDLM7G8gAk2GoCw1DUFBSpUlUlmkSPR1m3FWSydKXWiDHANIGIknabXtq3W2q0EmdOCoQqSbfKxYue+a8ld0TWzCONhJe0gm5NrEC4uRr28VpKNz0sRRdWKjeyKUrqfo5JIyb4HuZfjhcW39ixPEqRyya6aEqostV9dA2hiAdhb133s50Y1APcTa2wcTq7b2u5aHXGtVrQ7KK839CK1tI6KR8cgwvYS1w22I96qcU4OEnF8iw9DuU34packlgb0jQfFN7OtwBuDbs7VeDPS4fN6wfIrut+sf57viKzPOqd+Xm/yWHoX8Oq82L3yLWmehw7+Xp+yaZ75bNJSPkb4ZIYy+5zt/cLnuVpOyO2vU7ODktyh6md0ji+Rxe9xuXONye9YHgyk5O8tWd8WSJ3Nxtglc3yhG4gjmApsyVRm1dRf2NlmRkX5VWRxkdRpxyavFYdh5mw71MVdm2Fo56qTW25utLw/bWegZ8cime5vxDvLyI9mj9upvTM96iO5hhfGiT/AEzj6Gn9I74Feex38Q8Nef6ZU0jRY8iszyD0xRfVs81vuC6D6UqjP3Pl8r3QUziyJpLXPbqdIRqNjubu1beSylK+iPMxWKd3CHqyE0FFJM8RxML3u2NHt7AO0qiVzghCVSWWJtsu5n1VLGJJmNwEgEtdiwk7MWrVz2Kzi0bVMLUprM/YzaDPmsbTimjJc8mzH2LpA22poG88DrNkUnaxrDF1XHJFXfU1GWci1UIEtTHI3pD4byHEu26zckHsKhxa3MatKrH5qhi5NyhJTyCSF5Y8arjgdoIOojsKi9jKnVlCWaJtBmzWTQuq+ic9jrvJuMTrklzg3aRtOzkrZW9Tf4arNdpbfU0UbS4hrQXOJsGtFyTwAGsqqVzCMJSdoq7JrWV8mTaQUjHYamU9LORtja4AMYCD4Vmi/C5ttBVm7Kx2VKjw9NUov5t2QpZnnGXHkudzMbYZXM8oMcW252spsXVKbV1F28jjNlCV8bI3SOdGwksaTcNvq1IQ6kpRUW9EcaCm6SWOPZjexl+GJwbf2oIRzSUerLokyKyioTExz+j6RhmeT1ujdIwTG7QMLcF7kbBcrojGyPoaNKNKOVEUydC9hY4joyWvNJYl3SyfKMLA3qjogGWBaCQ5kl/FNpNi1kKhAEBi5VhxwSsG10b2+tpCh7FZq8Wjzc3YuY+ZR9QkuDQ8B8jk9O6/5cS2p7HscP8ACfn/AKN/nrXGGhqHtNnYMIPAvIYD3Yrq0nZHXWnkpykuSPP4CwPnS59F2RWRUrZiB0k13F28MuQ1o4Cwv3raCsj28HSUKafN6kxliDmlrgHNIsQdYIO0FXOs83V0YbLI0bGveByDiAuY+cqJKckur/JP9DH1tT5kfvetafM7+Hby9P2WqtD1Dzll37TP6aX43LnZ8/iPFl5smehv7RP6Jvxq9M6+Hd6XoaTLeaVaKmQdDJLie5we0Xa4Ekg4tg27DsVXFmVbC1XUbte7LF0eZqOo2PfLbppLAgG4Y0awL7zc3O7UFrGNj0MLh+yjruymq36x/nu+IrA8ar35eb/JYehfw6rzYvfItaZ38O/l6fsl+f8AkZ9VRuZGLvaQ9o8otvccyCbdtlaSujtxNJ1KbityiXsLSQ4EEGxDhYgjcQsDwWmnZou7NnPmlqGtYXCGWwGB+oE/hdsI7NvYtlJM9yjiqdTTZ9CSR0kYe6RrGh7gA5wADnAbLnftVzosr3Kj0v8A21noG/HIsZ7nlcQ768iPZo/bqb0zPeojuc+F8aPmXBnxmya6FrWvwPY7E24u0mxFjvHMLWUbnr16Kqxy3sUlljJklPI6GVuF7douCLHYQRuKxaseJVpypyyyLdyrnVC7JkslPKC8RtZYanNc/CzW06xbFe/YtXLTQ9mdePZOcWUwFieGW1ogyW1sD6gjryOLQeDGfq69+QWsFoevgIJU83UxtLGccZj+SRkOcXB0pGxgabhvnE21bgO1Jy5EY2ulHs1uzo0OZNOKaoI6thGwkbTfE+3IYR3lKa5kYCnaLm+Zu9Ln2EemZ7nKZ7GuN8F+n5KaWR5Ect1fY9B5nfYaX0Mfwhbx2Pfp9xeSNlHSRtcXNYxrjtcGgE8zZSXPPOXa0zVE0rjcue4917NHINAHcuZu585WlmqSl9SQaM8hNqaoukAMcIDi0+M4mzARvGonuCtBXZ0YGkp1LvZF2BbntlKaU6Nkdd9GwMD42vdbUC4ueCe+w9SwmtTxcfGKqaLkaDN0Xq6f00XxtVVuc1HxI+aPRRC6T6MwaTI9PE7HHDEx3lNYAde21hqQGcgCAIAgPO2cWT/k9VNDsDHnD5p6zP6SFzNWZ85WhkqOP1NcoMy0NDVb1aiE7i2Qd4wu+FvrWtNnq8OnpKPqSfSHTl+T6gDaGh3cxzXH2Aq89jsxCvSkvoUOsD58vXRzXNloIbHXGDG4cC06vW2x71vF6HvYWSlSj9vsSZWOg825TP00vpH/ABFcx87W8SXm/wAk80MH6Wp8yP4nLSnzO7h28vT9kxztzxho2ltxJMR1YwdnAuPij2lWlOx218RGktd+hR1VOZHue62J7nONtl3Ek91ysTwpScpOT5k90NfaJ/Rt+JaUz0OHd6XoWytT1AgPNVZ9Y/z3fEVzHzlXvy83+Sw9C/h1Xmxe+Ra0z0OHfy9P2Tyizip5ah9NG/FKwEuFiAMJwuFyLEgncrKSbsd6qwlJxT1R1ZwZq01WD0rLPtqkbqeOGvxuRujimRVoQqL5l/so/L+SzTVEkDiHFhtfiCA5p7NRCxas7HhVqXZzcSV6Ns6pY52U0ji+KQ4W3Nyx3i2PknZbtCtCWtjsweIlmUJbM46X/trPQN+ORJ7k8Q7y8iOZo/bab0zPiCiO5zYbxonoVbnvFIaVD/6hJ5kfwrGe54+P8X0X7M/OTR4YYHVEMmJjWB7mPHWAsCbOG222xA2bVLhzNK2BSTlB+hBFmecSbITMpTQdHSmUwgkWY5jACesQXXDvGvt3q6UmtDtpRxEoWg9PT/03mQtF8znB1U8RtvcsYcTzxu7Y3nrVlDqbU8BrebLRoKJkMbY4mhjGizQNw/ue1aHopW0REdLn2EemZ7nKk9jmxngv0/JTSxPEPQmaH2Gl9DH8IXRHY+hpdyPkjbqTQ83ZTp+jmljsRge9tjtsHED2LmZ83Ujlm19WTXQ/XNZUSxHbIwFvNhNxzs6/cVem9Tt4dJKbj1/Rbi2PXKc0vW+XN9Cy/wDPIsam543EPFXl+2RjN51qunI++i+Nqotzlo+JHzX5PRS6T6MIAgCAIAgKt0vZFs5lU0aiBHJbcR4BPMXbfsasqi5nl8QpaqovJlbrI8w3OaOWvklVHKfA8GQcWO2+o2d/CrRdmb4er2VRS5cy/CGyM3OY9vMOa4e0EFdG57+5Qedmb76KcxuBLCSYn7nM/wBhsI/VYSVjwsTQdKX05HTkDOCejeXQutfwmuF2u4XHHtGtE2itGvOk/lN/lPSRVzRmNojixCxdGDiN9WoknD3a1Lm2dMsfUkrRVvcilZRSRECWN8ZIuA9paSOIvtVWrHHOnOD+ZHCmqnxnFG90Zta7XFptvFwdiCM5Rd4uxOcxsxXTkVFUCIr4msd4Up23dvDPaeW28YdTvw+Dcnnq/wB8yG5YaBUTACwEsgAG4B7rKjOKsv8Akl5v8kt0TV8UVRL0kjY8bGhuIhoJDtgJ3q8HY6+HySk0+ZcS1PWCAoLPXIzqWrkaQcD3OfGdxa43sO0XseXasJKzPCxVJwqPo9TlmfnS6ge9zWCRsgAc0nDrbfCQbHidyRlYYfEOi3pe5hy5em+Vuq2Ho5S8u6uwX1WtvFtRvtUX1uUdeXadotGTCLSvMGWdTxl9vCDyG344bE911ftGdi4i7ax18yCZRrnzyvlkN3vN3H2AAbgAAO5UZwVJucnKW7JFo1yQ+atY8A4ITje7dceAOZNjyBVoK7OnBUnKopckSnS7kN72sqmNLujaWSW2hl7tdyBJvzHarTjfY7MbQc0pR3RWFLUOje2Rhs5jg5p4EG4WZ5UZOMlJbosmn0sDB16YmS3ivAYT3i45a1p2h6a4hG2sXchNTLNlKs2DpJnAWbsa0AD1NaLk9ip3mcl5Yit/dEX8YGlmAi7cOEg7xaxHqW57ZRGeObL6KYixMLieifuI8knyh7dqxlGx42Iw7pzutv7odWa2cstDIXR2c11scZ8F1thvuIvt96hSaK0sROlK+6ZYkOlSlLbuima7gA0j14h7lpnR3rHUra3NPUZx1OVpm09M10ENw6R4d1g3i5w2djRtNtyi7kVjWnXlaGiW75m+0ti1A3slj9z1M9i+N8F+n5KbWJ4pfeY+UIpKOBrJGPcyKNr2hwLmkNAs4bR3reL0PoaMlKmmuhIFY0Kn0p5subIauMXY+3SgeI4CwdyOrkeaxnHmeVjsO79pH1K/ikLSHNJa4G4I1EEbCCszzk2ndEti0kVwZhxRuPllnW9hDfYr52dax9VK2hFquqfK90kji97jdzjtJ/8A25VOSUnJ3buzLzcH7XTar/TRav42otzSh4sfNHoldJ9EEAQBAEAQGNlGhZPE+KQXY9paRz3jgRtB4hQ1crOKnFxezKBziyJJSTOik5sduezcR/cbiudqzPn61GVKWVmsUGRYmjfPMRAUtQ6zL2iedjb+K47m32Hds2WtpCVtGelg8Vb/AI5+n+iy8p5NiqIzHMxsjDuO48QdoPaFsenKEZq0ldEJqtFVOXXjmlYOBwutyNgfXdU7NHG8BTezZts3cwqaleJOtLIPBdJYhp4taBYHt1lSopGtLC06butWbTOXN6Kti6OW4IN2Pb4TT2X3HeFLVzWrSjUjlkaXIOjqmp3B78U7hsx2wjtwjUTzuoUUjGlhKdN33f1JbPM1jS57g1rRckmwAG8ncrHS2krsg9HmjkysMksT3yXe4vwvcAHOOI6iLga1RKLOXsaFZuS19TJ+bOh4S/mFTkRPwdK97e5MgFY6j6UBiZSybFOzBNG2RvBwvY8QdoPaEKyhGStJXIzLo3oL3wyNHASGw9apkRzPBUenuYcuY2S2+FJh5zge9RaJV4Sgv/Tg3M3JJ2TD88fqlokfCYf+syabMHJpN2kv7OmuPYbqcsSywdD+sl2T6COBgjhY2Ng2BosOfae1XOqMVFWitDJIQsRnKOYdDMcRhDCdpjJZfuGr2KGkzGeHpzd2jC+bKh4S/mH9FGVFPg6XQ32RM3KakB6CINJ1Fxu5xHDEbm3ZsUpW2NoU4wVoo2qkudNZSMlYWSMa9jtRa4XB7ihDV9GQnKGi2le68cksP4QQ9v8AUMXtVXFHPPCU5Lax10mimnBvJNLIOAwsB52BPqIUKCKRwVNdSaZKyXDTs6OGNsbeAG08Sdrj2lXOuMVFWR05fyJFVxdFNiw4g7qnCbi9tfeliJwU1Zkc+bCh/wCt+Yf0UZUY/C0r3sbbN3NCmonvkhD8T2hri52LUDce1ErGlOlGmrRN+pNDi9gIIIBBFiDrBG+43oCE5V0ZU0ji6Jz4L+K2zmdwOseuyzdNHDPAU5O60Omg0WU7XAySySgHW2wYD2G2u3IoqaIhw+mndtsiWlKkZFWNbGxsbehZYNAA8J42DsAHcqT3OTHpKqrdP9mjzXbesph/1ovjCqtznw/ix8z0Ouk+iCAIAgCAIAgNTnJm/FWRFkg1i+B48JjjvHZsuNhsqyimZVqMasbSKSzizcno34ZW9Uk4HjW19uHA9h1rFpo8OtQnSfzbdTUKpiSzNbPuekAY76aEbGuPWaPwu4dh1cleM2jsoYydPR6osnJOfVFOB9KIneTL1D6z1T3FaqaZ6VPF0p87eZIYp2uF2ua4cQQfcrHQmmddTXRRi8kjGDi5waPaVF0Q5JatkYyxpFo4QRG4zv4Rjq97zqtyuquojmqY2lHZ38iA1mVa7K0vRMHUuDgbcRsG50jt/fw1BZtuR58qlbEvKtvb1LSzTzcZRQ9G04nOOKR/lOtbUNwG4LWMbI9WhQVKOVG7VjY1OWM5aWm+uma0+SOs/wDlFyquSRlUrU6feZCsqaVhsp4CfxSm39Lf1Co6nQ4p8RX8F9yKZQz7rpf33RjhGAz2+F7VRybOSeMrS528jRVNZJJ9ZJI/z3Od7yoOeU5S3bfqY9lBSwsgsLISZdNlKaP6uaVnmvcPcVJdVZraT+5u6HPuuj/fYxwkaHe3b7VOdm8cbWjzv5kjyfpWeLCena7iY3W/pdf3q6qM6YcR/wAo/YlWTM/6KbV0vRO4SjD/AFeD7VZTR1wxlGXO3noSSGZrxiY4OHFpBHrCvc6E77HYhIQBAEAQBAEAQBAQTSpl8RQfJmO+kltisdbYwbknziLetZzlbQ4sbXyRyxer/BqNFWcrGB9NM/CXOxxucdRJABbc7NgI43KiEuTMcDiN4TevK5Z007WNLnODWgXJJsLLW56bdiic+stNq6t0kd8DWhjSfGDSTituBJPcueTuzwcXVVSpdbbH3MHJ7pq6EAamOErjwawg/FhHekVdjCQc6q+mpfK6D3ggCAIAgCAIAgMeuoo5mGOVjXsO1rhcf9j2qGrlZRUlaSuV3l3RaNbqSS2v6uTZyDxr9YPNZun0POq8PW9N+jIRlHNirhJ6SnksPGa3G31tuFTK0cM8PVhvFmpkaWmzgQeB1H2qpi1bc+MGvVt7NqBfQ2mTs2qqc/R08h7SMLf5nWClRbNYYepPaJNshaLTqdVyWH3ce/m8jV3DvWip9TupcP51H6IsXJmTYqeMRwsDGDcPeTtJ7StEkj0oQjBWirI1ecmd1PR6nuxSbo2a3d+5o5qJTSMq2JhS7z16FYZfz/qqi4Y7oI/JjPWI7X7fVZZObZ5dXG1J6LRf3mRMqhxhAEAQBAEAQBAEAQBAZNDXywnFFI+M/gcR6wNR71JaFSUO67EqyZpKq49UmCcfiGF38zdXrBVlNnZDH1I97Ul2TdJ9K+wlbJCeWNvrbr9iuqiOuGPpPfQlOT8uU8/1U8b+wOF/5doV1JM64VYT7rTNgpLhAEAQHXUVDWNxPc1jRtLiAPWUuQ2luQXObSVFGCyltM/ZjP1bf7v7tXas5VOhw1sdCOkNX7EMzXyDNlKoMkpcY8V5pDtO/C3ttYatQHcFRJyZxUKMsRPNLbm/0bjO3RzIx5ko29JGdZjuMTOVz1h7eamUHyNsRgXe9PboQerpJmHDIyVttz2uFu4qlmcbpVXo0/czsk5s1VQQIoX28pwwMH8TrX7rlTlZeGFqz2j99C4szM2GUUNtTpX2Mj+J8kfhG71raMbI9ihRVKNlvzJCrG4QBAEAQBAEAQBAEAQHCSJrtTmhw7RdBY+RU7G+C1reQA9yEWSOxCThNKGtLnENaBckmwAG0k7kIbtqyrc7tI7n3ioyWN2GXxneYD4I7Tr5LGU77Hl4jHX+Wn9/9FducSSSSSdZJ1knmszzW76s+IAgCAIAgN1k7NOsnAMdO+x2OdZgtxu4i/crKLZvDC1Z7R/RIKXRdVO8OSGPsu5x9gA9qt2bOiPDqj3aNhHomd41UO6L9XqezNFw3rL2/wCzsdomG6qPfF/907P6k/8AzV/l7GHPopmHgVEbvOa5vuJUdmyj4dLlL2NTV6Oq5myNknmPH+WFRkZlLA1ltZ+pp6vNyrjvjppgBtOAuHrbcKtmYyw9WO8Was8N6gxCAIBZAZ9Jlqoj+rnmYOAe63qvZTdmka1SO0n9zaQ5917f/cE+c1h/xU52arGVlz9kd7tIdef3rRyjb+inOy3x1bqvsY9RnxXv21Dh5rWt9obdRmZV4ys/5GnkmmqHgOdLO87AS57jyGtQYtzqOzu39yaZsaNpZbPqrxM1HAPDcO3yPfyV4wb3O2hgG9amn0LUoaKOFgjiY1jBsDRYf9z2rVKx60YqKsjIUkhAEAQBAEAQBAEAQBAEAQBAEAQBAEBjZSoWTxPikF2PFnC9tXMKGrqxWUVJOL2Kpzj0azRXfTEzs8k2Eg/s/usexZODWx5VbASjrDVe5BpGFpLXAtI2gixHMHYszz2mnZnFAEAQEpzYzGqKuzz9DCdeNw1uH4W7+ZsOavGLZ10MHOpq9EWlkHM+lpQCyMPeP3j7Odfs3N7rLVQSPVpYanT7q168zfqxuEAQBAEAQBAYtXk6GXVLFHJ57Q73hQ0mVlCMtGrmkq8w6CT9wGH8DnM9gNvYq5EYSwlGX8f0aWs0V07vq5ZY+w4Xj3A+1R2aMZcPpvZtGqqNFEg8CpYfOYW+5xUdmzF8NfKXsYb9FtXukgPe8f4KOzZR8OqdUfWaLKrfJAO95/xTs2Fw6p1RmQaJ3+PUtHHDGT73BT2bNFw185exusn6MKVmuR0svYThb6mi/tUqmjaGApLe7JXkvI8FOLQxMj4lo1nm7ae8q6SWx1wpwhpFWM5SXCAIAgCAIAgCAIAgCAIAgCAIAgCAIAgCAIAgNPl/Nqnq2kSsGLdI2weOTrew3Cq4pmVWhCqrSRVmcej6op7ujHTxcWjrgdrN/MX7lk4NHlVsFOGsdV7kRa0k2AJJNgN99lrcVQ4voWrmRo/EeGeraHP2tiNi1vAu4u7Ng57NYw5s9fDYJR+ae/ToWIFqegEAQBAEAQBAEAQBAEAQBAEAQBAEAQBAEAQBAEAQBAEAQBAEAQBAEAQBAEAQBAEAQBAEAQGD/wAPB03T9FH0vl4Ri9fHtUWV7lOzjmzW1M5SXCAIAgCAIAgCAIAgCAIAgCAIAgCAIAgCAIAgCAIAgCAIAgCAIAgCAIAgCAIAgCAIAgCAIAgCAIAgCAIAgCAIAgCAIAgCAIAgCAIAgCAIAgCAIAgCAIAgCAIAgCA//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8" name="Google Shape;18;p34"/>
          <p:cNvCxnSpPr/>
          <p:nvPr/>
        </p:nvCxnSpPr>
        <p:spPr>
          <a:xfrm>
            <a:off x="422309" y="2819400"/>
            <a:ext cx="8389904" cy="0"/>
          </a:xfrm>
          <a:prstGeom prst="straightConnector1">
            <a:avLst/>
          </a:prstGeom>
          <a:noFill/>
          <a:ln w="31750" cap="flat" cmpd="sng">
            <a:solidFill>
              <a:srgbClr val="73A3D1"/>
            </a:solidFill>
            <a:prstDash val="solid"/>
            <a:round/>
            <a:headEnd type="none" w="sm" len="sm"/>
            <a:tailEnd type="none" w="sm" len="sm"/>
          </a:ln>
        </p:spPr>
      </p:cxnSp>
      <p:sp>
        <p:nvSpPr>
          <p:cNvPr id="19" name="Google Shape;19;p34" descr="data:image/jpeg;base64,/9j/4AAQSkZJRgABAQAAAQABAAD/2wCEAAkGBxQSEhUUExQUFhUWFxYaFhgYFxwYFxgeFxwWHBccGhwZICkhGB8lGxccITEhJSosLjAuGB8zODMsNygtLiwBCgoKDg0OGxAQGywkICQsLCwtNDQsLCwsNC0sLDQsLCwsLCwsLCwsLSwsLSwsLCwsLCwsLCwsLCwsLCwsLCwsLP/AABEIAN4A4wMBEQACEQEDEQH/xAAcAAACAgMBAQAAAAAAAAAAAAAABgUHAQMEAgj/xABIEAACAQIDBQUFBQYEBAQHAAABAgMAEQQSIQUGMUFRBxMiYXEyQoGRoRQjUrHBM2JygpLRQ6Lh8BU0U8JUlNLxCBYkRXOEk//EABsBAQACAwEBAAAAAAAAAAAAAAADBQECBAYH/8QAPBEAAQMCBAMECQIFBAMBAAAAAQACAwQRBRIhMUFRYRMicYEGMkKRobHB0fAU4RUzUmLxI0NyslOCwiT/2gAMAwEAAhEDEQA/ALxoiKIiiIoiKIiiIoiKIiiIoiKIiiLyzWpZYJAXg4hfxL8xW2U8lr2jea8jGJ+NfmKZHcljtWcwvQxKn3l+YrGU8lntG81sU3rC3WaIiiIoiKIiiIoiKIiiIoiKIiiIoiKIiiIoiKIiiIoiKIiiIoi5cRjkQampGxudsFC+djNylzam+8MQJzDTmNfrwrrZQutd2gVbJizL5WanpqlnF9ohZ8sYJuL3FyACdCcugF9Na6BSwtcGk6lcb66qewva2wHNR2G3hxEkXfmSRVaR4xdF7piua2RhqCCtiG9Qa2hEZlLLC3Ba1XbMp2yAm535LlTH43ETNFBLGpSPvHaViqhbgaZQedbVLxE7K1oUdDC6ojdI95ACy52ksqxFoiTE83eLITEyILnKbceWtRfqW6Xbxsun9A4klshta4WrD7bxPcnElh9nBkAYNc3jtmuCOGuhvUzJInOc0tGi5JaeaONjg43cbWXZhNu4mGBcRO7L3gzpH3eXwEjLZgbsSCCdBxFRRZJA4uAsF1VDJYCxrCczvcfAru2f2mePu3LK/NJEIb5MAa07Cnk9UrZ1TWQC7xce9N2zt8429sWPkf0P+tRyYe5vqqeHGI3+sEw4THxy+wwNuI5j1B1FcT43M9YK0jnjk9UrprRSooiKIiiIoiKIiiIoiKIiiIoiKIiiIoiKIiiLjx20EiBLEaef51IyJzzooJahkQu4pE2vvnLNOMNhO6zlWfNKWEYC2FgEBZiSQOHU8q63QCG2YXK4I6k1N8ps0dEtNhMdi5mjxMjYUJH3rKF7x3UHxd2AQFI046i+vA1KZjYdkLX434+K520jMzu3cXEa26eCxtbdgwKhLmeM5JE7+Nc17+xKvBgbcOhNTw3ma6OQ6grkqrUsjJoW2BH5opfZ2yo0TG4qFR3OJjgyx/8ATdHkM0duQBKkcrNpwrkjDmzhruF1ZzvZJRuezZ1viQpHYuy412bh8POxXvIRmWw8EkhMge/VWaomB9y4DUFSSuhADHO7pFunj5KI3awJgx0pmyMPszRnS6sc6EDXkQprtqWukyyN/dVlDIyAvgktx6jguqLeRJMeFyBY4sNKqqF8JZygUWAsoIBGumtQTxZC1hNyTddNNVtc10trADKP8LbPsxMZHh4mEMUQmmaeNFCBkV7otlABLZBc9C1YfG5mYC+tlvFO2YxvcRpm6crL1vnIHwryRnOYHkvcDwgjMoFjwBAAIqWAGMkOFrt+S56oiZrXMdfK+xOxAJ4eCzi8a0WCgjnHeSmGPO0hzOGcZm1a50JA48qxRw53Z9tVvidX2Tey3uOKVt3d3osYJ2E08MkLgGYNmjYvc5DEfwra9iONYmke2UhhutqaGJ9KDKwAcF6w2KxcSd8sbTYdWdRNHckhGyl8g8SoSDYi40PCpTVMJyPC5/4bK1vaRO/wm/Ye/B0WTxjrfxAf93x+day0DXaxpBi72HLKLj4/unfAbRjmW8bA9RzHqOVVkkbozZwV9DOyZuZhXXWimRREURFERREURFERREURFERREURYZrC5osE2SzvHvSkKkC5Nr6cf9BXdT0hfqVU1mJNj7rdSVV+L2vPtCZIVkEJlRmiEqlRIbExhPJrGz68OddD5mRttF5rlio5Jn/8A6PEDgpvdbZ6YZ4p486iVThcT4iXilF/GC1ytzY9B4h0FQuZmBB1I1HUfsupswaWkDK0913R3BTAwEkeKSbIkKwswYvIZJp1NwxNtFFtRe3LQVjN2jcm9+lrdAmUQPEmg4WvckcSTz4gKG3j2kZZCM+ZATY9fX4VbU0IY29rFeerqkyvtmuBsuTC7UkjjaNTZW1NSPha5wcdwoI6mRjCxp0K4dobUKKpdmNiAoHG55ACtZHMibmKzEyWdwa1ZSUsA2uuuvGpWkOaCFC64NiVz7JZmnnlUfdxCGNm5ZmcG3++o61RVlVF+siiJ1J08t/mFeRQPZQOf1B+K7DKQTYnjyNXoAtqqMk30XPgtrZ86IWy+9p4WsbHXmLgioWvjkeQNwuiSKWFgzaArtxuNeXLnN8osPKpGRNZ6qiknfLbMdl6QquAOEhJV5ZGMj8/vCAzeZCaD0rhdRuD3OCuI8RY9jI3jYprTG4XDh2RGK4CKJUyFtVcMFWw9o3HT3hXD2b2NDCfWvfTkrTtY5HmUC5bYDXnpr5lLr7qq7LEPuZsrzYuVdTEJL93EBwNuHorHTSsiZwu5u528Fg08b7McNG6nxPD86KQweBw+yyJnxEjZ1VYy0mYFgTcqRY6i3gIsKyA6XRx25qN72QgFjbEi4t+bdD9E2bu71JPZJLLIeH4X9Oh8q1qaJ0XebqPkpKLFGTnI/R3zTLXCrZFERREURFERREURFERREUReJHAFydBWQCTYLDnBouUh7475JF4A4Uk2uToP7mrOmpGizpFQVtdI8lkIuQkrZGx1xcZxWLmn+9kdMPDC4RnKEKSzOLEljoNABqSb2GHyve45dA33fBSQwQwxtzjM53z8eCbdgYKSKMLLHAZYY74WYWcBG1eNHI0INwCBy4WqIta5wdawvYj6qfO+Nhjvc2uDz6X+S8Yzb6KGKKO8kAE34WZODW5H0rvjoyTrsNvNVE2JCxyjvG2blccbc1Dz7akeMxtqCxa/meNdTadrX5guB1bI+Mxu2Juoyp1yIoi48YfvcKOuIj+hvVfiTgIdVa4S0mUnouva0wjjLjgsYP0qZjiyEE8B9FxNjEkrW87Jp3W2GF2ckL8ZUzyHnmks1/hoB/DXyDF8Tk/iZlafUNh5b+/VfRI6VjqfsjsR/hK/2d48yycUZlJ5HKa+tYbVtq6Zkw9oXXz2rh7KYs5Gy0bvKPsoOl7Pbr/zGIP9q56HWZ/l9/qu/ExbL/xH1W+rdUyKWRdGDxjRm6nmD8jca+utRviDhqpYpnRm7fy2yYdjbZurgv3UjOZDKBfMeki8xbQEcLDTjVdPSWddouNrfZXVLiGduR7sp1N/uOPlZa8LgC6zT4mNXxM8EncYcWKxRkoi5R7Id3kUk8vnXG4kOF9mm3uVmwAsLW+s5pPhfQeHNQu1sB9gA77EKzEAtyVW94KeJUHgTrxqxp6jM0ukVJW0YZIGQ8vO44pw3P3wD5Y5muDbu5OvQMevQ1yVdGAO0j2Vhh+JHN2M+/A/Qp5BqsV+s0RFERREURFERREURYZrcaJdJG9u8VvBHx/Lz9atqKk9py83imI+wzdJ27+7ks7faPtEXeRs94JYc8ZRgV1I18SnVgNL1pWGQOyuGnBdGGNp8maM972vzkmGbYEMERjljjlwjN3ipmLGCSwuFZbEr0Oh6io429t3dnD4hSzSin7+hYfgenio7bW2RJlSFe7jQBVA8NgNAAOQqzpqXsxd2pVDXV5mNmaAKFrsVZdBFEXmhWy5cJjllJCBrC/iIIU2JBseeoI+FQRzte4tbuF0zUr4mhzuKkdzdnDE4ySZxePDju0HIyOPEfUIf8wrxPphiRjjELDqfkLX9/0XqsBpAIu0dxXDtfBN99hn0ZRlB6g+yfQjWvSYZWNrqJrmnW3xGioJ4XUdVrwKsrYWJWTDxMvNFBHQqLMD6EGvk2L0zqatkZJzJHUE3BXvKaZssTXtOlki78YvJ7AzSSu3dqNSS5IS3wr6fhQFFhrQ7SzfnqfzovIVMX6qtsOdz4Lr2ju99mwmGtbNEoSW3Bs5uT8HJ/qrz2A432uJvZ7L9vLT4gKxxqiAphJxbofP91CYzFpEAXNrmw86+gSSsYLuK8lDA+Y2YLrcuovUgN1ERZZNFhFFlS2xNsmCR5DdmaPJ6AG4A6a/70Fcc9I2Sx5KypMRfBfjcfmq9btbNE2IjxmOId3LnD4ceIRrGCWdxzbw6DlcHja1XPmII2A0V/R9m2zgcxdqfz5KP29EMJ99iZY4jKWK4cDxICbi5HFtTcW00GtdkFTuD6uwVZWUBNsmrybu6X1Tj2fb3CYCGQtmGkbMCCRbRTfW9tQeYrjqYWkdrFtxVjQVL2EU8/rcOoT2DXCrdZoiKIiiIoiKIiiJa3t22IUKg6nT4/2Fd9FTZzcqnxOt7FuVu6rLZWzI8Ss2KxjvbvjDBGsndAsoUlnbzzDjyBPSpZXSOlyt0A+Shp44YoA54zF3zP2UjhNn4jBMkvfRzR8njupzJZZUIPtLmBAN9R9Z4Hmdro3rlq4m0jmzwHib+XDwWNq7UMrHLdUPuX0+A5DyrshhDBrqeaqqmqMrtNBy4KOqdciL0ReSaLKwTWDstm7haNgOFwcAbQtHJlvz/wDqcSdPmPnVHhzgaiXXi3/rf6q9xYHuH+36ps7NYgMIT7zTzFvW4A/yha+e+l+f9cAdsv1N/ovVYWWmnFvzRe97cMDIHsLiKx/qOX/u+VX/AKDOcI5Adrj5a/RUXpGwFzXdD89PqoDdLeCOMYlWclWkGQKrG5yhZMpGl/Y9L+ddmKUEdXiMTyRlbe/vGUe+58AVvRTvp6PJY5jt+fm6zs9xPtXDu40CzMg5Bgtl06hc3y8qm9KgY8PIbtpf3i6jwFwfM8u3TxtyHNh5B1XT1uMv1tXzfB8wroSN8w/deixEA0sg6FVtj1AxsKcwuKuOdvs8or6xjTwaf3fEgD4ryOEssZeViPOxXfjBZrDoPyq7i9VUkg7y01uo1iiyiiLt2ZtQ4eQzgF3WJ0QHh4rGw6aqK5KimEg8F30NY+B2nHRTWFWbLCYIVkOIjR5pXjD96zg50dmByIvDLpYVXRsiLHOlNiOF7W5eKvJ5ahsjGU4uDY3te/O5XHvhtOM4juI7kxFRnUEhCLsiltQpFzYdB5VPSZbZXblceIiTN2rBo3innc7b32qKz272OwkHXowHQ2+YNV9TB2T7cFc0FWKiK/EbphrmXciiIoiKIiiLk2nixEhb5VJGzO6yhnlETC5U3txp8diDHDA84TK7gOEGQNwLMeLWI+dWszhFGI+K89RRuqZjOdbcExbN3baKF7QFsLJ4pcJiCrvGRrmjcMQ4A4XOawGp0twteHWa4+BCt3MdGC+Pzbw8uvz8Vybb2qjIsMMYjjQWCgZQAOQAq2paXstTuvOYjiBqO6BoFCGu1VSxeiysGiIosrxN7Leh/KtX+qVsz1h4pg2NsCLF7KwsclwRGCrqbMpJN7ddeVfJsSxOahxJ7ozvluP/AFC+jCmZPC0FaN1I5sFizhZjmSRCyOBoxTgfI5bgjyFdeLVEWK4cKlg77CARx7xtb32suSiYaWcxHY6jl5eS27VwM20pHjRjFh1bLLJa7OV4pGOi63bhmJGtjUoxBmCUracaykXPIE8/K37LH6c1kpld6vDy4qUg2Bh43hgVPu1gnFuudoQxY8ySL3/tVJHVzyU0tS497PGb+Tvh0XW9jRMyK2ha76fulfam7k+z5o8RExmgjkDWP7SMHQg/iUgkX5Xr0NHjLMUhNFUaOcCByv8A5touCSj/AEb+3ZsN/DqmjeLa7Wjjwy95LMAYgdF14Mx5KoBY/Cq/BaWOh7WqqtOzOX/24/nLVdFXKajJFFs4Zr9FybH3QXCrLNK5mxDxuGkIsqggkqg5DhqenKuGtxybEJ422s0OabcTrpf7bKdlHHTxOtyPyUFjB4vgPyr6/F6q+eS+stFSKJFFlFEQKIpLA7XaMZXmaHDKGaUobOegUn2b8yBfprrXBVwX7zQL9VbYbVZT2by4g7AfnyTDiMKWwcaqEwUDDvZGYDMobVVAb2pLaszHQnnbSsiflcXM1P5c/QK+njDowyawbubfAD6pV2NtcYadZopBKqeGQqbh0Ns3xHtDzFWczBPF1VDSyupKix0B+SuiCUMoZSCGAII4EHgaoCLaFevBuLhbKLKKIiiIoir7tC2gWKQpL3as6q8gFyiX+8YD/fAmrGnieIy9o1VLWTxOnEch7qgMFsSLCSqTjsYJiAyuBG0Sq2qCRbZn8NicthUjWTytLtx16fL4KN8lJA8MsWnQ3HC+35qFMbc2i0YKt4MQCVcpoknCzW4aixvx1tyqWlizWO7fkuSvqCy7Do8HUjYjnba6VC19atFQm5WCaIsUWUURFEWKHZAbFM/Z3ilOEEQYEwu6H0ZmdD8my/yGvkXpfRujqxL7LhbzGnyX0bCpxJAL7hbd+pniwxmit3iBwpt+JGuPmqn4Vp6JSD9WYnahzT726g+SjxePMxjr2s4DydoVO7NwKwRJEvCNQtzxNuLHqSbknqaoqud1RO6V27iT7z+BWjGhrQ0bBR20dqJFiYVZgM7CMAkcSrG9v4so+NejpqB5wWV9t3Bw6hul/dcqrfMDWtbyBHvF/spl0DAgi4IsR1BuDXmI3FhDm7g39ys3tDhYpX3Sw7medpDfugsMfkBdnPqTl/pr1npLU9oIQLd5oeeptYE/Hrp4KnwiHIH34EtHgDsmDapHdMCbZhl+DcfSwufhVRg1KZ61gHAgnwGq7a+TJTuvxFlXuMcM7EcL6elfaYxZoXzmUguJC01uVGiiIoiKIhlBFiARzB4GsEXCNJBuFO7Ix7Td7PiI+/eOaKGCMqXjiVwMsrCzalzbOQcuXlc3oqhoY8tOg+a9dRyGWIPb3ncb8Pz3letr7KJj+0SxRwT5pFkVLWcK1o2NgAWsONtQR8OiiNnlo2Nlw4s0mIOcRmBIPBT3ZhtQtG+Gc6wm8fXu34euVrjyBWuSuiLJL81Y4TUdrDY7hPFcStUURFEXNtCfu42boNPU8PrW8bczgFFM/IwuVJbwY1ZcSsbTSIrEhjEneSWsctlseLWJ8r1cTO7OMNabFeZo4xPM5723Cddm4WRIUM0SYqKNQElyNFMFHAPHJa4HkT6VxNkzHKDlJ9ytpoMozuaHgbXFnD72S9t7aPfylrWH+9fpVzTw9kyy8xW1JnkLlGGp1yLFCsrNAixRFmiLViTZG/hP5Vq82afBbxeuPFTW62y3iwmGxOGCmR4E75Ccol55r8A3meNq+YVeKU/6qajrW3jJ0I3aeYXvnUsoDZoDYgbcCpXaWOXEYZiFKlGOdGHiUqrEg1LhODmkxBro3Zo3Ndld8LHkfguaqrBNT94Wc1zbjwN9OalMbtNsxjgXvJRx1sicbZ25cOAufKvO02HwshbUVrsrTqGj1nfYdePBWklQ5zjHCLnieA/dQk+66STp3x7yXuZWL2Gj54irKD7IW1gL8PMmrdmNSCEzNADWva0N4ZcpuD4ga9SuN9E0v7O5uWkk8b3Gvlf3KcwWNkVhFOtmN8rrqj21v+6bdfpXFUUFPUNNRQm4GrmH1m87f1Dw1A5qSCpljcIqka8HDY+PIri2biVg+1SSnIplzC/E3AAsOdzoBxNd9dh0tU+nDLW7FtydgLm9/IhQ0tQ2NspdvnNhxK0bRw8uLR3mVooEjkKRk/eSHKbNIB7Cjjk4k2va1qzBV09I9lNSHM5zmh79uI0HJbTxPlY6SXYNJaPLc9Ur4iPK1hwFrfIV9RYbheCkFivFbarRFNURTVFimqLJoEXVs/a5wpaRdLDXUjTztxqCoia9veXXR1EkUn+nuV4wwxW1J4yYZ0wub72S4iGWxsUze1Y2Ol+lVclQxrcsSv4KKR7zJUWN+C37JlfA42F5NMrmGY20KscpPpmyt8K6apvawBw5LhoX/p6t0Z2uQrmWqReqWaIiiJX352gI4bEgcSSTbyH1P0ruoIw59zwVRi0pbGGt3KrXYW9kWFlkePO5IUSskZdQFuRmIHhGp5iu2qNPIbE6qtoGVsIu0acrhMmK3jhnh7yGRgzcgxZWHo18vwNKeAhwOhalZVgsI1a/lc2S1VmqElYIogWKIgURBoiKLK8utwR1BrUi4IWWmzgU4bhvfAwDnGGjP8jMB9LH4ivi3pNA6PEX34gH4a/G6+m0Mokga4KM7RVaGIzwkhyrIwHvaEppzIsQPh0q79Dq54MlOTpbMOhH5fyVXjFO1z438yGnrfVM+wdmLhoI4hqVUZm5s/vMfMn9ByrytbUuqZjKeOw5N9kdLCwVzDGI2Bo2WqfEKuKjBOrBkHrYvb5D6CraOlcMFfJb/cB8rFv1XEZB+ta3+0j4grvxeGEiFTcX4EcVPIjoQbVU0lU6nmbK3h8RyPTouueFssZY7ikrc/DSYjGSzYg5vs+WOMcg5F3a3UA2B5ZjXsfSmv8A9OOni0a4B3lwHv8AkqnCac6ySauuR7inPan7Jx+JSv8AV4f1rzeFMMtZE0f1A+7U/JWNY4Ngeelveq7xrXkb1/KvtUey+by+uVprdRooiKIiiIoi8ugIIYXB4jrWrhcWKy1xabhMGD+3Y5ED4uHCxsciKqGWdrXFjmsqXC6WvxFUcl4nHK3ZetgLJ2NzyXJ4KK2/LDMGWPFNimy2dmC3BHHVAF6aV201zGWGwVTXgMnbK29jbdWnuftL7TgoJSfEUAf+JfC/+YGqR7criF6qJ+dgcpmtVIiiKt+0BVmmVHylEeMspvZwlmKm3I3tVpTQ54bc1QV1SI6kO5L1gY5TDGdnZVS8hkRBGrBi5tmAsLZcoAGlh6UZHDG5zZh4HW3lZbSzVM7WvpT4jS9+t+C5d6Ng5HM6tGmYL3sYW13t43U8Bc6Wt51JQykHIBoubFYA5vaEjNpf6pbvVsvPkLF6LCKLKKIiiIrF0WnFuVRmHEKSPgK0eSBdbxNzPAPNTG6Ttg4IpZGZoMTHFKzHXundAWvbgp018vKvnOJNhxWR9OXBszD3b7OHEX8duq9wwvoSHBt4zvbcHwU/vPKrwRlSGBlQgjUc71UYNSTU9VNFI0tcIn6eXx6EKeumZLFG9hBBe23vUjtPa0eHF3OpNlUAs7noqjVj5D6VwYdhMtWO0PdjG7jt4Bdk9S2M5Rq47D78ko4/Z2LlxEchZkdUM6xC1lKyKAjN7zlCb62uLcNa9N/FaVtN2Qb/AKGbs+pBbcu83ai/iqw0smcvB/1bZhy3tb7pq2NttJxYGzjR0OjAjiLHUV5zEcHko7SN78R2eNvPkeHjsu6krmT9x3deN2n6cwubdqIIcT1OIZm+KJb6V2Y5HJLNTsaLkxMsOPFR0Dg1khJ0D3fO65dq7VbEd4uFPhiVzJLa6BlBsin33J420UXvrYVaYZTswyVplsZXkNDd8oJ1J62+PS656tzqmN2XRrQTfmQNh06pVdbEg8RX0pp0XhHixssVtdaopdEUuiKXRYpdEU1Rdm7bxjEkCBJp1HeiSZiI8Mi2GbnbxWIsL3+dVNaxpfa5ueC9HhUrxEbBoA4lS23Z8VKqCFcNiEzFbQ3jaMsM1rSWFmy2B5m1RxONO7vMIupamIVre7IDY8rb8N+mimeyeYiGeFrgxTsQpOoEiq405eIt9a5KoWkvzXfhrs0AHLT3J7rnXeiiKlu0VndpRHfOzlV9WcL+VXTbtptF5d+WSus7mU0xbqQQMvd4SQZZFiBSWUZkYLmmfIdSLHxHqa4mEW9e2hPny81bStN9Yr94AHjY7m41Fks7ZiKSspdnALAFjc2BIFz+tXNNYxgleWrhaZwvxXBXQuRFERREURFERWCi04tMyOOqkfStH+qVJEbPaeoT3uc18BhRy7iNT/KoUg/FTXxDG7sxCTx+i+nwEPiCgt6sSdnIzRopiYM6ryjcWBC9FIN7cta9h6NVwrY3Nn1kjFgeJaeB8wPJefxGmdFI1sWjXn3EcQmHd3ZhjRZJzmxLqO8Y+7fXu0/CoJtYcTcnWvJYpiLqmXIzSNujBwsNAfPdXdPTCMX3cdzxK6HYfaRxv3RHQaMDp863fG4YTntp2w/6lR5h+sA/s/8AoFaNtbMD/eoAJ49UYaFsuuRrcQRceV9KjwbFHU8nZSG8T9HNO1jxtzG/VbVtL2rMzNHt1aev7pZ2BM+OnlQjJho8hlA4yuwFlJ45Qo166DhevY+kNYygDOw/mFuUO4ho5eZ+qqMMgdO0vk2Jvbhfb6Jy2hGq4d0QKoyZVUWUC+gAA4ca8nhOaSujubkuH3+QVtWnJTv/AOJVe4r229TX2hnqhfN5fWK11uFoilkRWURWLIis2RFFhdGxphHiLd1JKZ42iZI/bIFnupOgK5b6+dcFYGNIkvYg+PvVxhjpHh0IF2ka62PknCOKTDxv9mwzjgXaaWPNpwAWMnXXgbca4XS9rIBIb+ANvirMU5p4XmEW46kE6bbaLj7N8WTj8YrHV44XsOHhLqx/zL861r2ZXi21lJgzy+Ik73Vk1wK4XiV8oJ6An5URfP8Aiv8AiMjmZlEaHMygrG55kCysbk9evSu4Yg8CwVX/AAaNxu7U+K6MPvNtKILqo5i8D3t6Rk/KojUh27Qphh7m+q4j3fZceF2viMRiCJsgJUsVyOhyi1iAw4XPDjXfRVJe7INlUYpQCOPtSSSTZSVWy86iiyiiIoixRFmsFFrnlyqzWvlBNutq0e7K0nkCt4253hvNMHZ7jmESwSgIWVZoNdGjmAk0PUFjccjf4/MfSGg/Wl1XT6lhLXgb6HQ25cCve0U4pyKeU2vsefTxUlvhhu8jhU2/5iK9+hNvzt8qq/RokPnA/wDE/wCFlLin+1/zHyKn5HCgsTYAEknl/sVSU1LLUyBkIJJ2t9eQ6qwklbG0ucdEiYzbsrYqKZIz3CeNnJ9pJD3Wa3JdLgnoDoNa9/8ApKV9D/DGuGa9geHaAFx+yoTJK2Y1RGnLjl/OCeoJldQym4OoNfO6qllppDFK0hw3B/PjxV/DMyZoew3BUFubhVjXEZeeIb6LGBXofSWRz6mPN/42fHf4qvwttoT/AMnfNbd5drCMd2oLyZS5UW9lPebooa3qbAVYejdD2Uramo0BOVl9yTy8uK58UnLozHHrxd0ASY97m/G+tfU2jReDdusUWqKyERWSiKxdFisosu9gSeAF/lWCbC6NbmNkujecNJGLTRx5xnkjF3ye9k042qqnrcwyt0Xo6PCSxwe/XwTjtDfbZojESfbu7C+FFDRg+Za2ZyTqSWN642vsb5h8/wA8lZSQZgW9mbcBcAeNgdfMFeOyHawm2nLZGUfZTYNe9hImpNra1iqnEpuFjD6R9M0h3FXTXIrJa50upHUEfOiL513h3D2xhLMrSYmNRYNCzMwHK8Z8V/QH1rUtXQ2c8UoDeHFqdZZQRpZuVuViNKj1C62BrheylNztqSS4/NKxdmiZQTblY/kDVhhx/wBXyKocfFoNOBHzTqBXpF4MotREEURYosooiKIubaI+6k/gb8jUU/8ALceh+Smp/wCa3xTtsXZkc+z8Esg4YbDlWBsynu01U8vy8jXxmsrp6HEpXwusczvnyX0d1NHPEGyC6j9r7QGGjaPFMzd1aSN7e2oIK/zCxB+HKvXYQymr+0q4wGOc0skAHE+0B16blUFW6aAtpnXdZwLD4cD4KQwGBbGosuKBEbAMmG9wA6qZfxseOU+EdCa8xWYkKRppKIWA0c72nHib8r7K7ipjKe1m1PAcApTIPtDAgWMIFraEBjcW6WIricHDD2v5ynXrlClBaagt/tHzKi59nHBN30DMIR+1i1YKPxJzAHEr0uRwINnSV7MUaKKstm2Y/wBoHgDzBXDUU5pT28G3tN4EcdOaj9l7SMksmGwnUSSTMNIwyqugPtOcug4czoLG7xyKmo5W1UwzOyhrW8Li5uegBGi5sPfLPGY2aNuTfjYqafZEcEE2TMXkH3kjnM7n95unGyiwHIV56hr56zEoXSm/eFhwHgF3VdOyKlkDR7JukzFe23qa+wM9UL57J6xWut7rRFZRFERWLIsk1kCyyTdcu0XtFIeiN+VRzG0ZUtOLytHVLEe9k+GwsMcZXKM1sy389Neprych1K+lQMBYLrmbf/FjUmP+j/WtBcqRzWNGqe+xfBY2TaL42eKVYpIXXOylEYkxlQoNswsp1Fx51IBZcjzfZXnWVoiiIoi+T9/8GYdoYyPTTEysLcAJTnUfAMBUTt1YQeoFGbuYju8XC3DxZT/N4f1rponZZmnquDGIu0pXgb2v7tVZ7CvVDZfOTusCi1QTREUWUURFEWuYjKc2gsb+nOtH2sbraO+YW3Tb2e7RWXBoinWH7s8vCNYz6FCPka+QelNEY6ozN1a/W/XYjx4r6Rh82eINd6w3Wrf3ZwmWBWAIaaND5h3juPkKejVQ6FlVbhGXebVBibAZITxzW94Kba80NTqrXZKWJ3iiXaMUYYEkOjfu5spTX+JPrXu6rCHNwUR+205yOPG48mn4DmqKKqBrS/2fVvw3+4TU0YYFTqCCCPI8RXhY3OYczdxr5hXju8LJW7PMEEjncA3edtTxsiqB+vzr1PpTMZK4X2DR8dSqzCGgU48fkpjeDGpHEc5ABI487G4A8yQPrWPRajdNXdrbus49ToAtcXnEcGU7n6apDdrknqTX1sBfPnG5usVlYRREVsiKwN0RWUUVvPNlw79WsB8T/auWsfliK78Njz1DeiTt5Fy90nNY9fj/AO1eWduV9HiFgF0dnOD77auCQgn74P8A/wA7v9Ml6yxRVJ2X1ktSLkWaIiiJe23vPHC5iuokChmLmyqDex1sX4Hhppa4NYWzWEqg+0bbsGKlJi8TlgZJSAM5VQqhfIKAPhUbiCrCGNwbqkmQEai4IsRy4Vhp1WJ2Zm67KyId4YCiM8iqWUEg8RcDpXqWVcZaCTuvnEmGzh7mtaSAV7G8GG/6q/X+1b/qYjxUf8PqP6D8FuTa8B4Sp/Vb8627eM+0Fo6jnG7CuqOVW9llPoQfyqQPadioXRubuCPJe62WiKIuDbn/AC8v8DflUM+jCV1UX89niE9R7EdY4ZsIypKIYw6t+zlARcoa3Bh+K3TpXytuMMjfLT1TM8TnO8Qcx2/bVe4loScssJyvAHn4rGMxffpGWAiaGaNpUY6qY3Qn4Wub1Y0OChnbvpnZ45InBh43PsnrouKor83Z9qMrmPGYfUdLG63HFy4wWwzCOA6Gc6s3UQqdPLOdLjQHjVTG2lwggOHaT2v/AGs+5/ArEmWp20Z8T9lrG70BkkiC5QIYQrD21KvKVa54nMSTfjmN73rDcVqIoI6sHv8AaPJ691ui0dTsklfA71cjf+xH0W3Z+MxGHdYcSA6HRJl0BsNAwPstpwufInW0s9PTYnG6Wj7ko1czgeZZ14229+ukb5qNwjmOZh0DuI5A9Oq1YLaQw6tCq95O0jmOJDqRZTma+iKObGu/GMOa6rM9Q7JEGtueJNrZWjidPJQUFTlh7OMXdc+GpvqV5xGyXKyT4lleUqVRU/ZxKxFwt9WY83PoLVx0WKNlraempm5Iw8acSebvzdS1VM5tNLJIbuLT5eCWJx4j6mvqrdgvBvFiV4ray1RWERWSiKwiK2CKA2995PBAPxZ29Bw/I/OqnEpLDKvRYDBmcZClDeGfPiJCOAOUfy6VQL27BomTsg2jh8LtFZsS2RBG6o5BKq7FQMxA8Iy59f0rdpFlBPG4m4X05BMrqGUhlYXBBuCDwII4ipFxr3REURVF/wDEDsHNBFjFGsTd3J/BIRlJ9H0/nrVw0XRTvyusqKWorqxCGpdYKfuzXYbbQSSKPEdxLBZlABAdJCTe6EEkNoSQdGWpQARqqiaFuc3CYMdujtjD3KMswHRY5b+odQ351oYgdifeVzmnadktYnassT2xOAwrN+9h8j+fH+1aOZIPVcfeoH07x6pKIsfs+UgNhe6b9x2Qj5aH41A6oqouq43unj9YXH5wXeMBFxhxWIi6BwJUHD4/WpYsbkYbFcbpKd+j2D3WK9gYpNbR4hesTWf+k/pVtBjsbvWULqGB/wDLdbx1WP8AiMcytHcq5Ugo4yt8jVsyojmYcp3C5DSSwPDiLi+41Vm7oYjPgcPrcrEiN/FGMjfVSfjXx/Goewq5WObrmJHg435L6BSyiSJr2pc7Rdl94Yspymdo4XI00Mkag/AOfpVz6MYg6KlqWnZrc/u3+ircRp2uqYX8SSPhcJ1w8KoqogCqoCqo4AAWA+A0rxT5C95e7Uk3PiVdgWbYKIwmKvjHHulcqnkTHYsB6ZzXpaqmy4NH/U12d3Rsl8t/HL8VUQz3r3DgW5R1LTc+66k9p4QTRPGfeBsehGqkeYIB+FU+H1hpalkrdwR+4VhUwiaJzDxCVezjZ9hiMQ9zJJKygniEj0A/qua9B6YVbpKzsQdG6+Z/awVfg8QbTh351TJtg/dkdSvyU5j9F+tcHotCZcSYQNG3PwsPiVNi7w2mI52Cq/F7bizlUzSOSfBGpduPlX191XHGNSvEMw+aU3tYdVuGDxzaiCOBeTYiQL190eLl05iq+bGY27LtbhUbP5r1qk2fJ7+0YU8ooTJ6i5I+dV0mPclIIKFnXzK4sV9kT9ptDFt1CKqk9fSohi0z/VB+P3U8ccJ9SL4fdRsmLwn+G+1H8zJGo+eU1IKypP8AkrqFM13+233LTEGk0iXGn/8AYz/RYq3FTU8/n91v+hB9lvuC7YMM+FjnxEwdZABGgkvnuwB1uAea8uVaSyud6xVlRU4j2CRyetcytgF7gR3ZYo7lpGVFXqWIC/Uit2i6hndlGi+ut1tjrg8JDh04RIFJ6txdvixJ+NSqvJupWiwiiKO3g2WuKw02Hf2ZY2QnmMw0YeYNj8KLINl8nYjYGKjZkbDT3ViptE5F1JBsQNRpxqPIV2ipaAuGSJlJVlZWHFWBUj4HWtS0hTxyB+ymdzdvts/GxYgXKqcsqj3o29setvEPNRWWmyhqI7i4X1bhZ1kRXRgyOoZWHBgwuCPUVMFxLzjMDHMuWWNHU8mUH86IkbeHsnws4JhJhbp7SfI6j4GsEc1q5oO6rDbu6OO2dclS0V+I8Ufz4r8bVyy0jJFwz0LJOC5tnbWDG2qP0vb5HnVTNSvi8FST0j4jfgpOeVZRlmQP0PBh6HjWsVTJGe6VpHUPZxUvunto4IlWYyYdje/vxnhc9R5111HY4m0MmIZJwdwPR30PDhurCkxEwu0Gh3H2+3FNu2545hhZFIdO/hII1GssQHyOtVVDQz0ra2OYWIhPmN7g8QVbTzxzOgew37/7WPI6qTOIaS6xcASDIdQDzCj3iOvAHqdKoBTtpg19RqSLhvMcC7kDuOJHQ3XcZjMS2LbYn5gcyPcDzWJNmLkVU8JQ3RuJDcyfxX59b1tFi0navfIMwfo8bAjgByt7P9NhZauomdm1rdC3UHjfmed+PPivcGOs3dyDK9rj8L24lT+YOo8+NJaLNH20Buy9jzaTtmHC/AjQ2010WY6nv9lJo74G29vqNwtO6UIGHJbQd7MPMnO3CvSYrhD6rE3uJs2zf+oXJQ1DY6RpPX5lQm+uNhc93LI3dAfsITlZ+veycQL+6tuHHlVjBJBh8fZwDXieKrautaX5nG9thw8T1Sr/AMcaNcmHRMPH0jABP8TcT61yS1csh3VbJWyv20S3tDbgzEDNI/rcfM1tFSPk1Oy3hopJTd37rOytgY7Hm0aMV55fCg/ic6fWrOKkjYreGgjZwT/sLsZAscRLb92MXP8AW36CumwC7AxoTrs3cPAw8IFcj3pPGf8ANp9KytlK7RxMeGhZgqi2iqoC5mPsqLdT9LnlRZAvovnHtD2sZZu6zXyEmQ/ikYkt6WJqFxurKGOwSgWA4mtbXW5e1psSrF7CdgfacecQwvHhVuOhke4QfABm8iFqVosuCd+Zy+jQK3UCzREURFERRFTnb1umWRcfEDmSyTgDilzkf+Umx8mHStXBTQPylUg3nUSsd91c/Yfvp/8Ab52OlzhmJ5alovhqV+I5CpGuXBNHldcbK5galUKzWqLDoCCCAQeIPA0WFWm/HZdFODJhQI5BqU4Kf4fwny4VgtBGq1cwOGqq2GeSGQwYgFXBtcix05Gqiqo8veYqGtocnfYpNXtVcqpZfGSohWN2EZN2QctQcyHipuL6GrnD8RDD2c4BaRa5GtuV+IXTFJfQnw14qzt3drxTxqEsLAALyIA92+vqDqPrXmfSHBKilkNSXF7Hm+bqf6uRPDgV6jDMQjmb2Vsrhw4eXT84qY415cAk6K2uofbuOCkRRqsmI9pAfYiGo72Q+6vH14C/Ee4wHC304/U1BsHAjLzB5+4FU+ITsk7jeB35eCTsTtowR9xBK73Zmklbi7ObvkHuLe9gPqda7autdK42VBNV6ZI9kuzzBQWY2HEk1wtaXGwXCxjnmw3UTCk+OkEUKtZjoqjVvM9B9KuKajDO87Uq9pKEM1OpVt7o9lUMKh8VaR+Pdg/dj1PGT8vKu9WgaBsrFiiCgKoCqNAAAAPQCiyvdEQxoiqztL3sCLmQjS4hH4iw8UnpbQfH8VaudwXTBEXFURM5JLE3JuSetRWXc45RdXL2L7gRS4ZsVjIY5BMfuVdQbKt/FrwufoPOpgFWSOuVbex9iYfCKVw8McSsbsEUKCbAXNvIVlRqQoiKIiiIoiKIkTf/AHnhWOWAuMiqRNqLtcH7sDne4v6261qSpY2EkFfOG0MQJJHcCwZiQOg5CoSVZgWWuCYqwZSVZSCrDQqQbgg8iCKyCsOAcLL6P7Mt+12hF3cpC4qNfGvDvAP8RP1A4E9CKma66rZGZDZPYrZaIrCLFZRJ3aDuSmPiLKAJ1Hhbrbkf71qRcWWrmh2hVM4UvGzQTAiRLjXnb9apKyn7M5hsvN11L2bsw2XWDXEq9GFxTYeTMpIjY6gH2T1HSvQ4RXNcP00+rSLa/JTAufYtNnt1BT829RMMaRZZMXJoij2R1kkt7KAanrwHGuRvo5BRVbpjqwasHXrztw+KvYsSkqIALWd7R/OJS1tPGCNWhjdnZjfETH2pn4fBBwC8ABUFbVmVyqqqov3GbBQrMBqdAOJrgAJ0C4gLmwUVhMNLtCdYolJF/COtuLN0AHOrykphGLndehoqQMFzvx+y+gNzt04sBFlUBpGA7x7anyHRRyFdqskxURFEWCaIk/fPehIY5NSET22HvEH9mvXoT6jrbUlSRxlxXztt/bL4qYyOfJV5KOgqIm6smNDRZcuzFiM8X2jN3Gde9y+1lvrastUVQCRovsDZxj7pO6y93lXu8vs5beG1uVqmVcV00RFERREURFERRFVfa92c/alOLwi2xK/tEH+MB5f9QcuvDpWCAVIyQt2VArre+hHLz6eVQ2srBkmcIArCkAXZsvGNDIsiO8boQUdbXU/H5emnDSsg2Wr4w4WK+g+zztFjxwWGfLHircOCTW5x359U+Vxwma664JYXM8E/A1solmiLFYWCq37U90u8X7VCLSL7VufnUcsYe3KVBURCRliq3w8uZQeB5joRxrzsjCxxBXlZYyxxBXtluCDwNagkG4WgJBuFI4CSHDROIc7TS6PI/FUsPAluVxe9d1RXumaAd12yVd4w1osVH1wLhUPtvEFiIV56ueg5CrGhguc5Vrh1PmOc+SvHs03RXBQB3X76UAt+4vEIPzPmfKrhXwFhZOYosooiwzW40RKG929McMTEyFIxxdT4n/djt1/EPhbjWpKlZEXFfP8AvVvI+MfTwRLpHGOAA4E9TURddWDI8gUIALedYUikN29gz4/ELh8OLk6s3uovNmPID68Kka1ck03shfVW62wY8DhYsNEWZYxxY3JJ1Y+Wp4DQVIuFS1ERREURFERREURBFEVS9ovZIcXiBiMG0cTSN9+r3C//AJFsPa5Ec+Omt8WW7ZC3ZcsHYPEIXz4p2nI8DBQsanlddWYcjrzrFlntDe5VQbe2NPgp2gxKZHGo5qw5Mp5g1o5q7Yp8wsVz4fEFSNTYEEWNiCNbg8jWgK6LDird3I7VXQCPFlpkHCUD71R++P8AEHmPF61K1y45afW7Vb2zNpxYhBJDIsiHmpv6g9D5HWt7rlII0K66LC8SoGBB1BBB+NFiyozfDYZweKYD2JLkev8Ar+lVeIxaB4VHikHthRNVKpkUReJ5QiljwAvW7GlzgAtmML3Bo4qT7I93/tWKM8gusZDm/AsT4F+l/gK9HEwMaAF6yCMMaAFflSKZYoi5sXjkjtmOp4AC5PwHAeZ0osgEquN9e0SOEFb5nubRIdPLOw4+nDXna9aF3JdEcJOqpXb23ZcXIXlYnovuqPIVGTddrWtaFjd3Yc+OnEOGTMxtmb3UH4mPIfnWzWc1zyVHBqZNo9k+1I5VjESyK7ZRLGwKC/Nr2ZBbqP0rbIFF+ocRYq+NxN0ItmYcRR2Z2sZZLau36KOAHL1Jrdc7jcplosIoiKIiiIoiKIiiIoiKIiiJH7XNnwTYHLKimQuqwuR4kJOZip5eBW04HS9au2UsQu5fNmNQLIwXgGIHwqFWo6rUkhBuCQeoosGyn9h71S4ZwysyN+NDZv5hwceRrINlG+MOVp7t9rBYBZgkn7ynu5PijeFj6FRUgeuV9PbZPWA3wwktvvchPKQFPqfD8jW1woDG8brh372TDi8Mz94gMYzK9wVv7tzfmdPjWkzQ6Mg8lx1YBhcCqgldQxAdGsbXDC2lecLHDgvLOjc02IXnvB1HzFYylYyO5KK27OGCRgjxHxWPIV30MV35irHDoSX5irz7P8AmCwMYcojyDvHzELq3sg36LYfA1cr0NlN4rbsScCW9NFHqWtp6XrF1sGkpK3k7T4IQVEgLW9mLxN/XoB8LHzrUvAU7aclVbvH2h4nEXWM9zGeQN3Pq3H5VoXErpZCG7pPY31rVT6KW3O2B9vxsWFMgiD5jmIuTkBYhRwzWB42H5GRgXHUuI0X1Futuzh9nwiLDxhR7zHV3PV25n6DlUi4ybqYy0WFmiIoiKIiiIoiKIiiIoiKIiiIoiW9+N0ItpwCKRnQqS0bofZa1rkcG001+BFYIutmuLdl8775biYvZrEyr3kN/DMg8GvANzQ+R+ZrQsXXHUHili9yAozE2AA1JJ4AW4mtQ0qZ87QNNVKbX3axuEUPiMNLGrAENa6i/JiLhT5GxrbIoRU8wosNetCCF0Ne12y78HtmeL2ZGt0Oo+RosuaCpOPe2QjLLHHIvMWtf15H5Vm6jMLXLfHt3BHV8EvopAH6UuozSt5Lb/wAc2f8A+C/zf60uFr+katqb3YWIfcYCIMeLPYn8r1nMsilAXiftExRFoxFH/Ctz8zWM5UogaEv7Q21iJ/2s0j+RY5fkNKxcrcNA2Cji1ACtTI0LOulwRcXFxa46jrWS2yw2ZpNlmMFmCICzMbKoFySeQA40DSj52jQK3+zPspxKTw4zFOYDGwdIlsZDbk54KpGhGpsTwqUCy4XyFxuVeQrKjWaIiiIoiKIiiIoiKIiiIoiKIiiIoiKIvE0SsCrAMDoQRcH1B40RK2xezzAYXFNioYQHb2QTdIzzMan2SfpytRZump4wQQQCDxB1B9aLCp3to3MwkWHjxEEEcLmdVkZBlXKyyE3UeEeILratXbKen9fVUkw1qFWO6GFFg6C668DsXFzrngwuIlS5GaOJ3W44i6gi9b5FzmpA4Lp/+Vsf/wCAxv8A5eX/ANNMhT9UOSiiOoIPMHiPLyrUiyna4OFwisLZTe4+7w2hjosKzMqOHLMouVCqzX101IA161I0LkqHEaXX0Fu92WbNwhDCDvXHvzHvD65fYB8woqRcZKkd89zcPtGDupVsV/ZyKBmjPlfiOq8D5cQQFa9z9xMJs4XijzSn2pnsZGvxtbRB5KAPWiEpntRYWaIiiIoiKIiiIoiKIiiIoiKIiiIoiKIiiIoiKIiiKM3h2FBjoTBiELxkgkBmXVdQbqQeNEVf4/sMwD/s5MTEbaWdWF+pDLf61iy2DiEv43sEkv8AdY1SL8JIiCB6qxufgKWC2MjiLEq4t39jx4PDx4eIWSNco6nqx6km5PrWVGTdSFqIqd3y7G3xWNkmw0scMUtmZWDEhzfPlA0sfa48WNYIUjZXAWC1YLsEQftsbI2v+HGE0/mZtaWCGV3NOO5/ZnhNnTd9CZmkysuaRwdGtcWVQOVZWhN070WEURFERREURFERREURFERREURFERREURFERREURFERREURFERREURFERREURFERREURFERREURFERREURFERREURFERRF//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4" descr="data:image/jpeg;base64,/9j/4AAQSkZJRgABAQAAAQABAAD/2wCEAAkGBxQSEhUUExQUFhUWFxYaFhgYFxwYFxgeFxwWHBccGhwZICkhGB8lGxccITEhJSosLjAuGB8zODMsNygtLiwBCgoKDg0OGxAQGywkICQsLCwtNDQsLCwsNC0sLDQsLCwsLCwsLCwsLSwsLSwsLCwsLCwsLCwsLCwsLCwsLCwsLP/AABEIAN4A4wMBEQACEQEDEQH/xAAcAAACAgMBAQAAAAAAAAAAAAAABgUHAQMEAgj/xABIEAACAQIDBQUFBQYEBAQHAAABAgMAEQQSIQUGMUFRBxMiYXEyQoGRoRQjUrHBM2JygpLRQ6Lh8BU0U8JUlNLxCBYkRXOEk//EABsBAQACAwEBAAAAAAAAAAAAAAADBQECBAYH/8QAPBEAAQMCBAMECQIFBAMBAAAAAQACAwQRBRIhMUFRYRMicYEGMkKRobHB0fAU4RUzUmLxI0NyslOCwiT/2gAMAwEAAhEDEQA/ALxoiKIiiIoiKIiiIoiKIiiIoiKIiiLyzWpZYJAXg4hfxL8xW2U8lr2jea8jGJ+NfmKZHcljtWcwvQxKn3l+YrGU8lntG81sU3rC3WaIiiIoiKIiiIoiKIiiIoiKIiiIoiKIiiIoiKIiiIoiKIiiIoi5cRjkQampGxudsFC+djNylzam+8MQJzDTmNfrwrrZQutd2gVbJizL5WanpqlnF9ohZ8sYJuL3FyACdCcugF9Na6BSwtcGk6lcb66qewva2wHNR2G3hxEkXfmSRVaR4xdF7piua2RhqCCtiG9Qa2hEZlLLC3Ba1XbMp2yAm535LlTH43ETNFBLGpSPvHaViqhbgaZQedbVLxE7K1oUdDC6ojdI95ACy52ksqxFoiTE83eLITEyILnKbceWtRfqW6Xbxsun9A4klshta4WrD7bxPcnElh9nBkAYNc3jtmuCOGuhvUzJInOc0tGi5JaeaONjg43cbWXZhNu4mGBcRO7L3gzpH3eXwEjLZgbsSCCdBxFRRZJA4uAsF1VDJYCxrCczvcfAru2f2mePu3LK/NJEIb5MAa07Cnk9UrZ1TWQC7xce9N2zt8429sWPkf0P+tRyYe5vqqeHGI3+sEw4THxy+wwNuI5j1B1FcT43M9YK0jnjk9UrprRSooiKIiiIoiKIiiIoiKIiiIoiKIiiIoiKIiiLjx20EiBLEaef51IyJzzooJahkQu4pE2vvnLNOMNhO6zlWfNKWEYC2FgEBZiSQOHU8q63QCG2YXK4I6k1N8ps0dEtNhMdi5mjxMjYUJH3rKF7x3UHxd2AQFI046i+vA1KZjYdkLX434+K520jMzu3cXEa26eCxtbdgwKhLmeM5JE7+Nc17+xKvBgbcOhNTw3ma6OQ6grkqrUsjJoW2BH5opfZ2yo0TG4qFR3OJjgyx/8ATdHkM0duQBKkcrNpwrkjDmzhruF1ZzvZJRuezZ1viQpHYuy412bh8POxXvIRmWw8EkhMge/VWaomB9y4DUFSSuhADHO7pFunj5KI3awJgx0pmyMPszRnS6sc6EDXkQprtqWukyyN/dVlDIyAvgktx6jguqLeRJMeFyBY4sNKqqF8JZygUWAsoIBGumtQTxZC1hNyTddNNVtc10trADKP8LbPsxMZHh4mEMUQmmaeNFCBkV7otlABLZBc9C1YfG5mYC+tlvFO2YxvcRpm6crL1vnIHwryRnOYHkvcDwgjMoFjwBAAIqWAGMkOFrt+S56oiZrXMdfK+xOxAJ4eCzi8a0WCgjnHeSmGPO0hzOGcZm1a50JA48qxRw53Z9tVvidX2Tey3uOKVt3d3osYJ2E08MkLgGYNmjYvc5DEfwra9iONYmke2UhhutqaGJ9KDKwAcF6w2KxcSd8sbTYdWdRNHckhGyl8g8SoSDYi40PCpTVMJyPC5/4bK1vaRO/wm/Ye/B0WTxjrfxAf93x+day0DXaxpBi72HLKLj4/unfAbRjmW8bA9RzHqOVVkkbozZwV9DOyZuZhXXWimRREURFERREURFERREURFERREURYZrC5osE2SzvHvSkKkC5Nr6cf9BXdT0hfqVU1mJNj7rdSVV+L2vPtCZIVkEJlRmiEqlRIbExhPJrGz68OddD5mRttF5rlio5Jn/8A6PEDgpvdbZ6YZ4p486iVThcT4iXilF/GC1ytzY9B4h0FQuZmBB1I1HUfsupswaWkDK0913R3BTAwEkeKSbIkKwswYvIZJp1NwxNtFFtRe3LQVjN2jcm9+lrdAmUQPEmg4WvckcSTz4gKG3j2kZZCM+ZATY9fX4VbU0IY29rFeerqkyvtmuBsuTC7UkjjaNTZW1NSPha5wcdwoI6mRjCxp0K4dobUKKpdmNiAoHG55ACtZHMibmKzEyWdwa1ZSUsA2uuuvGpWkOaCFC64NiVz7JZmnnlUfdxCGNm5ZmcG3++o61RVlVF+siiJ1J08t/mFeRQPZQOf1B+K7DKQTYnjyNXoAtqqMk30XPgtrZ86IWy+9p4WsbHXmLgioWvjkeQNwuiSKWFgzaArtxuNeXLnN8osPKpGRNZ6qiknfLbMdl6QquAOEhJV5ZGMj8/vCAzeZCaD0rhdRuD3OCuI8RY9jI3jYprTG4XDh2RGK4CKJUyFtVcMFWw9o3HT3hXD2b2NDCfWvfTkrTtY5HmUC5bYDXnpr5lLr7qq7LEPuZsrzYuVdTEJL93EBwNuHorHTSsiZwu5u528Fg08b7McNG6nxPD86KQweBw+yyJnxEjZ1VYy0mYFgTcqRY6i3gIsKyA6XRx25qN72QgFjbEi4t+bdD9E2bu71JPZJLLIeH4X9Oh8q1qaJ0XebqPkpKLFGTnI/R3zTLXCrZFERREURFERREURFERREUReJHAFydBWQCTYLDnBouUh7475JF4A4Uk2uToP7mrOmpGizpFQVtdI8lkIuQkrZGx1xcZxWLmn+9kdMPDC4RnKEKSzOLEljoNABqSb2GHyve45dA33fBSQwQwxtzjM53z8eCbdgYKSKMLLHAZYY74WYWcBG1eNHI0INwCBy4WqIta5wdawvYj6qfO+Nhjvc2uDz6X+S8Yzb6KGKKO8kAE34WZODW5H0rvjoyTrsNvNVE2JCxyjvG2blccbc1Dz7akeMxtqCxa/meNdTadrX5guB1bI+Mxu2Juoyp1yIoi48YfvcKOuIj+hvVfiTgIdVa4S0mUnouva0wjjLjgsYP0qZjiyEE8B9FxNjEkrW87Jp3W2GF2ckL8ZUzyHnmks1/hoB/DXyDF8Tk/iZlafUNh5b+/VfRI6VjqfsjsR/hK/2d48yycUZlJ5HKa+tYbVtq6Zkw9oXXz2rh7KYs5Gy0bvKPsoOl7Pbr/zGIP9q56HWZ/l9/qu/ExbL/xH1W+rdUyKWRdGDxjRm6nmD8jca+utRviDhqpYpnRm7fy2yYdjbZurgv3UjOZDKBfMeki8xbQEcLDTjVdPSWddouNrfZXVLiGduR7sp1N/uOPlZa8LgC6zT4mNXxM8EncYcWKxRkoi5R7Id3kUk8vnXG4kOF9mm3uVmwAsLW+s5pPhfQeHNQu1sB9gA77EKzEAtyVW94KeJUHgTrxqxp6jM0ukVJW0YZIGQ8vO44pw3P3wD5Y5muDbu5OvQMevQ1yVdGAO0j2Vhh+JHN2M+/A/Qp5BqsV+s0RFERREURFERREURYZrcaJdJG9u8VvBHx/Lz9atqKk9py83imI+wzdJ27+7ks7faPtEXeRs94JYc8ZRgV1I18SnVgNL1pWGQOyuGnBdGGNp8maM972vzkmGbYEMERjljjlwjN3ipmLGCSwuFZbEr0Oh6io429t3dnD4hSzSin7+hYfgenio7bW2RJlSFe7jQBVA8NgNAAOQqzpqXsxd2pVDXV5mNmaAKFrsVZdBFEXmhWy5cJjllJCBrC/iIIU2JBseeoI+FQRzte4tbuF0zUr4mhzuKkdzdnDE4ySZxePDju0HIyOPEfUIf8wrxPphiRjjELDqfkLX9/0XqsBpAIu0dxXDtfBN99hn0ZRlB6g+yfQjWvSYZWNrqJrmnW3xGioJ4XUdVrwKsrYWJWTDxMvNFBHQqLMD6EGvk2L0zqatkZJzJHUE3BXvKaZssTXtOlki78YvJ7AzSSu3dqNSS5IS3wr6fhQFFhrQ7SzfnqfzovIVMX6qtsOdz4Lr2ju99mwmGtbNEoSW3Bs5uT8HJ/qrz2A432uJvZ7L9vLT4gKxxqiAphJxbofP91CYzFpEAXNrmw86+gSSsYLuK8lDA+Y2YLrcuovUgN1ERZZNFhFFlS2xNsmCR5DdmaPJ6AG4A6a/70Fcc9I2Sx5KypMRfBfjcfmq9btbNE2IjxmOId3LnD4ceIRrGCWdxzbw6DlcHja1XPmII2A0V/R9m2zgcxdqfz5KP29EMJ99iZY4jKWK4cDxICbi5HFtTcW00GtdkFTuD6uwVZWUBNsmrybu6X1Tj2fb3CYCGQtmGkbMCCRbRTfW9tQeYrjqYWkdrFtxVjQVL2EU8/rcOoT2DXCrdZoiKIiiIoiKIiiJa3t22IUKg6nT4/2Fd9FTZzcqnxOt7FuVu6rLZWzI8Ss2KxjvbvjDBGsndAsoUlnbzzDjyBPSpZXSOlyt0A+Shp44YoA54zF3zP2UjhNn4jBMkvfRzR8njupzJZZUIPtLmBAN9R9Z4Hmdro3rlq4m0jmzwHib+XDwWNq7UMrHLdUPuX0+A5DyrshhDBrqeaqqmqMrtNBy4KOqdciL0ReSaLKwTWDstm7haNgOFwcAbQtHJlvz/wDqcSdPmPnVHhzgaiXXi3/rf6q9xYHuH+36ps7NYgMIT7zTzFvW4A/yha+e+l+f9cAdsv1N/ovVYWWmnFvzRe97cMDIHsLiKx/qOX/u+VX/AKDOcI5Adrj5a/RUXpGwFzXdD89PqoDdLeCOMYlWclWkGQKrG5yhZMpGl/Y9L+ddmKUEdXiMTyRlbe/vGUe+58AVvRTvp6PJY5jt+fm6zs9xPtXDu40CzMg5Bgtl06hc3y8qm9KgY8PIbtpf3i6jwFwfM8u3TxtyHNh5B1XT1uMv1tXzfB8wroSN8w/deixEA0sg6FVtj1AxsKcwuKuOdvs8or6xjTwaf3fEgD4ryOEssZeViPOxXfjBZrDoPyq7i9VUkg7y01uo1iiyiiLt2ZtQ4eQzgF3WJ0QHh4rGw6aqK5KimEg8F30NY+B2nHRTWFWbLCYIVkOIjR5pXjD96zg50dmByIvDLpYVXRsiLHOlNiOF7W5eKvJ5ahsjGU4uDY3te/O5XHvhtOM4juI7kxFRnUEhCLsiltQpFzYdB5VPSZbZXblceIiTN2rBo3innc7b32qKz272OwkHXowHQ2+YNV9TB2T7cFc0FWKiK/EbphrmXciiIoiKIiiLk2nixEhb5VJGzO6yhnlETC5U3txp8diDHDA84TK7gOEGQNwLMeLWI+dWszhFGI+K89RRuqZjOdbcExbN3baKF7QFsLJ4pcJiCrvGRrmjcMQ4A4XOawGp0twteHWa4+BCt3MdGC+Pzbw8uvz8Vybb2qjIsMMYjjQWCgZQAOQAq2paXstTuvOYjiBqO6BoFCGu1VSxeiysGiIosrxN7Leh/KtX+qVsz1h4pg2NsCLF7KwsclwRGCrqbMpJN7ddeVfJsSxOahxJ7ozvluP/AFC+jCmZPC0FaN1I5sFizhZjmSRCyOBoxTgfI5bgjyFdeLVEWK4cKlg77CARx7xtb32suSiYaWcxHY6jl5eS27VwM20pHjRjFh1bLLJa7OV4pGOi63bhmJGtjUoxBmCUracaykXPIE8/K37LH6c1kpld6vDy4qUg2Bh43hgVPu1gnFuudoQxY8ySL3/tVJHVzyU0tS497PGb+Tvh0XW9jRMyK2ha76fulfam7k+z5o8RExmgjkDWP7SMHQg/iUgkX5Xr0NHjLMUhNFUaOcCByv8A5touCSj/AEb+3ZsN/DqmjeLa7Wjjwy95LMAYgdF14Mx5KoBY/Cq/BaWOh7WqqtOzOX/24/nLVdFXKajJFFs4Zr9FybH3QXCrLNK5mxDxuGkIsqggkqg5DhqenKuGtxybEJ422s0OabcTrpf7bKdlHHTxOtyPyUFjB4vgPyr6/F6q+eS+stFSKJFFlFEQKIpLA7XaMZXmaHDKGaUobOegUn2b8yBfprrXBVwX7zQL9VbYbVZT2by4g7AfnyTDiMKWwcaqEwUDDvZGYDMobVVAb2pLaszHQnnbSsiflcXM1P5c/QK+njDowyawbubfAD6pV2NtcYadZopBKqeGQqbh0Ns3xHtDzFWczBPF1VDSyupKix0B+SuiCUMoZSCGAII4EHgaoCLaFevBuLhbKLKKIiiIoir7tC2gWKQpL3as6q8gFyiX+8YD/fAmrGnieIy9o1VLWTxOnEch7qgMFsSLCSqTjsYJiAyuBG0Sq2qCRbZn8NicthUjWTytLtx16fL4KN8lJA8MsWnQ3HC+35qFMbc2i0YKt4MQCVcpoknCzW4aixvx1tyqWlizWO7fkuSvqCy7Do8HUjYjnba6VC19atFQm5WCaIsUWUURFEWKHZAbFM/Z3ilOEEQYEwu6H0ZmdD8my/yGvkXpfRujqxL7LhbzGnyX0bCpxJAL7hbd+pniwxmit3iBwpt+JGuPmqn4Vp6JSD9WYnahzT726g+SjxePMxjr2s4DydoVO7NwKwRJEvCNQtzxNuLHqSbknqaoqud1RO6V27iT7z+BWjGhrQ0bBR20dqJFiYVZgM7CMAkcSrG9v4so+NejpqB5wWV9t3Bw6hul/dcqrfMDWtbyBHvF/spl0DAgi4IsR1BuDXmI3FhDm7g39ys3tDhYpX3Sw7medpDfugsMfkBdnPqTl/pr1npLU9oIQLd5oeeptYE/Hrp4KnwiHIH34EtHgDsmDapHdMCbZhl+DcfSwufhVRg1KZ61gHAgnwGq7a+TJTuvxFlXuMcM7EcL6elfaYxZoXzmUguJC01uVGiiIoiKIhlBFiARzB4GsEXCNJBuFO7Ix7Td7PiI+/eOaKGCMqXjiVwMsrCzalzbOQcuXlc3oqhoY8tOg+a9dRyGWIPb3ncb8Pz3letr7KJj+0SxRwT5pFkVLWcK1o2NgAWsONtQR8OiiNnlo2Nlw4s0mIOcRmBIPBT3ZhtQtG+Gc6wm8fXu34euVrjyBWuSuiLJL81Y4TUdrDY7hPFcStUURFEXNtCfu42boNPU8PrW8bczgFFM/IwuVJbwY1ZcSsbTSIrEhjEneSWsctlseLWJ8r1cTO7OMNabFeZo4xPM5723Cddm4WRIUM0SYqKNQElyNFMFHAPHJa4HkT6VxNkzHKDlJ9ytpoMozuaHgbXFnD72S9t7aPfylrWH+9fpVzTw9kyy8xW1JnkLlGGp1yLFCsrNAixRFmiLViTZG/hP5Vq82afBbxeuPFTW62y3iwmGxOGCmR4E75Ccol55r8A3meNq+YVeKU/6qajrW3jJ0I3aeYXvnUsoDZoDYgbcCpXaWOXEYZiFKlGOdGHiUqrEg1LhODmkxBro3Zo3Ndld8LHkfguaqrBNT94Wc1zbjwN9OalMbtNsxjgXvJRx1sicbZ25cOAufKvO02HwshbUVrsrTqGj1nfYdePBWklQ5zjHCLnieA/dQk+66STp3x7yXuZWL2Gj54irKD7IW1gL8PMmrdmNSCEzNADWva0N4ZcpuD4ga9SuN9E0v7O5uWkk8b3Gvlf3KcwWNkVhFOtmN8rrqj21v+6bdfpXFUUFPUNNRQm4GrmH1m87f1Dw1A5qSCpljcIqka8HDY+PIri2biVg+1SSnIplzC/E3AAsOdzoBxNd9dh0tU+nDLW7FtydgLm9/IhQ0tQ2NspdvnNhxK0bRw8uLR3mVooEjkKRk/eSHKbNIB7Cjjk4k2va1qzBV09I9lNSHM5zmh79uI0HJbTxPlY6SXYNJaPLc9Ur4iPK1hwFrfIV9RYbheCkFivFbarRFNURTVFimqLJoEXVs/a5wpaRdLDXUjTztxqCoia9veXXR1EkUn+nuV4wwxW1J4yYZ0wub72S4iGWxsUze1Y2Ol+lVclQxrcsSv4KKR7zJUWN+C37JlfA42F5NMrmGY20KscpPpmyt8K6apvawBw5LhoX/p6t0Z2uQrmWqReqWaIiiJX352gI4bEgcSSTbyH1P0ruoIw59zwVRi0pbGGt3KrXYW9kWFlkePO5IUSskZdQFuRmIHhGp5iu2qNPIbE6qtoGVsIu0acrhMmK3jhnh7yGRgzcgxZWHo18vwNKeAhwOhalZVgsI1a/lc2S1VmqElYIogWKIgURBoiKLK8utwR1BrUi4IWWmzgU4bhvfAwDnGGjP8jMB9LH4ivi3pNA6PEX34gH4a/G6+m0Mokga4KM7RVaGIzwkhyrIwHvaEppzIsQPh0q79Dq54MlOTpbMOhH5fyVXjFO1z438yGnrfVM+wdmLhoI4hqVUZm5s/vMfMn9ByrytbUuqZjKeOw5N9kdLCwVzDGI2Bo2WqfEKuKjBOrBkHrYvb5D6CraOlcMFfJb/cB8rFv1XEZB+ta3+0j4grvxeGEiFTcX4EcVPIjoQbVU0lU6nmbK3h8RyPTouueFssZY7ikrc/DSYjGSzYg5vs+WOMcg5F3a3UA2B5ZjXsfSmv8A9OOni0a4B3lwHv8AkqnCac6ySauuR7inPan7Jx+JSv8AV4f1rzeFMMtZE0f1A+7U/JWNY4Ngeelveq7xrXkb1/KvtUey+by+uVprdRooiKIiiIoi8ugIIYXB4jrWrhcWKy1xabhMGD+3Y5ED4uHCxsciKqGWdrXFjmsqXC6WvxFUcl4nHK3ZetgLJ2NzyXJ4KK2/LDMGWPFNimy2dmC3BHHVAF6aV201zGWGwVTXgMnbK29jbdWnuftL7TgoJSfEUAf+JfC/+YGqR7criF6qJ+dgcpmtVIiiKt+0BVmmVHylEeMspvZwlmKm3I3tVpTQ54bc1QV1SI6kO5L1gY5TDGdnZVS8hkRBGrBi5tmAsLZcoAGlh6UZHDG5zZh4HW3lZbSzVM7WvpT4jS9+t+C5d6Ng5HM6tGmYL3sYW13t43U8Bc6Wt51JQykHIBoubFYA5vaEjNpf6pbvVsvPkLF6LCKLKKIiiIrF0WnFuVRmHEKSPgK0eSBdbxNzPAPNTG6Ttg4IpZGZoMTHFKzHXundAWvbgp018vKvnOJNhxWR9OXBszD3b7OHEX8duq9wwvoSHBt4zvbcHwU/vPKrwRlSGBlQgjUc71UYNSTU9VNFI0tcIn6eXx6EKeumZLFG9hBBe23vUjtPa0eHF3OpNlUAs7noqjVj5D6VwYdhMtWO0PdjG7jt4Bdk9S2M5Rq47D78ko4/Z2LlxEchZkdUM6xC1lKyKAjN7zlCb62uLcNa9N/FaVtN2Qb/AKGbs+pBbcu83ai/iqw0smcvB/1bZhy3tb7pq2NttJxYGzjR0OjAjiLHUV5zEcHko7SN78R2eNvPkeHjsu6krmT9x3deN2n6cwubdqIIcT1OIZm+KJb6V2Y5HJLNTsaLkxMsOPFR0Dg1khJ0D3fO65dq7VbEd4uFPhiVzJLa6BlBsin33J420UXvrYVaYZTswyVplsZXkNDd8oJ1J62+PS656tzqmN2XRrQTfmQNh06pVdbEg8RX0pp0XhHixssVtdaopdEUuiKXRYpdEU1Rdm7bxjEkCBJp1HeiSZiI8Mi2GbnbxWIsL3+dVNaxpfa5ueC9HhUrxEbBoA4lS23Z8VKqCFcNiEzFbQ3jaMsM1rSWFmy2B5m1RxONO7vMIupamIVre7IDY8rb8N+mimeyeYiGeFrgxTsQpOoEiq405eIt9a5KoWkvzXfhrs0AHLT3J7rnXeiiKlu0VndpRHfOzlV9WcL+VXTbtptF5d+WSus7mU0xbqQQMvd4SQZZFiBSWUZkYLmmfIdSLHxHqa4mEW9e2hPny81bStN9Yr94AHjY7m41Fks7ZiKSspdnALAFjc2BIFz+tXNNYxgleWrhaZwvxXBXQuRFERREURFERWCi04tMyOOqkfStH+qVJEbPaeoT3uc18BhRy7iNT/KoUg/FTXxDG7sxCTx+i+nwEPiCgt6sSdnIzRopiYM6ryjcWBC9FIN7cta9h6NVwrY3Nn1kjFgeJaeB8wPJefxGmdFI1sWjXn3EcQmHd3ZhjRZJzmxLqO8Y+7fXu0/CoJtYcTcnWvJYpiLqmXIzSNujBwsNAfPdXdPTCMX3cdzxK6HYfaRxv3RHQaMDp863fG4YTntp2w/6lR5h+sA/s/8AoFaNtbMD/eoAJ49UYaFsuuRrcQRceV9KjwbFHU8nZSG8T9HNO1jxtzG/VbVtL2rMzNHt1aev7pZ2BM+OnlQjJho8hlA4yuwFlJ45Qo166DhevY+kNYygDOw/mFuUO4ho5eZ+qqMMgdO0vk2Jvbhfb6Jy2hGq4d0QKoyZVUWUC+gAA4ca8nhOaSujubkuH3+QVtWnJTv/AOJVe4r229TX2hnqhfN5fWK11uFoilkRWURWLIis2RFFhdGxphHiLd1JKZ42iZI/bIFnupOgK5b6+dcFYGNIkvYg+PvVxhjpHh0IF2ka62PknCOKTDxv9mwzjgXaaWPNpwAWMnXXgbca4XS9rIBIb+ANvirMU5p4XmEW46kE6bbaLj7N8WTj8YrHV44XsOHhLqx/zL861r2ZXi21lJgzy+Ik73Vk1wK4XiV8oJ6An5URfP8Aiv8AiMjmZlEaHMygrG55kCysbk9evSu4Yg8CwVX/AAaNxu7U+K6MPvNtKILqo5i8D3t6Rk/KojUh27Qphh7m+q4j3fZceF2viMRiCJsgJUsVyOhyi1iAw4XPDjXfRVJe7INlUYpQCOPtSSSTZSVWy86iiyiiIoixRFmsFFrnlyqzWvlBNutq0e7K0nkCt4253hvNMHZ7jmESwSgIWVZoNdGjmAk0PUFjccjf4/MfSGg/Wl1XT6lhLXgb6HQ25cCve0U4pyKeU2vsefTxUlvhhu8jhU2/5iK9+hNvzt8qq/RokPnA/wDE/wCFlLin+1/zHyKn5HCgsTYAEknl/sVSU1LLUyBkIJJ2t9eQ6qwklbG0ucdEiYzbsrYqKZIz3CeNnJ9pJD3Wa3JdLgnoDoNa9/8ApKV9D/DGuGa9geHaAFx+yoTJK2Y1RGnLjl/OCeoJldQym4OoNfO6qllppDFK0hw3B/PjxV/DMyZoew3BUFubhVjXEZeeIb6LGBXofSWRz6mPN/42fHf4qvwttoT/AMnfNbd5drCMd2oLyZS5UW9lPebooa3qbAVYejdD2Uramo0BOVl9yTy8uK58UnLozHHrxd0ASY97m/G+tfU2jReDdusUWqKyERWSiKxdFisosu9gSeAF/lWCbC6NbmNkujecNJGLTRx5xnkjF3ye9k042qqnrcwyt0Xo6PCSxwe/XwTjtDfbZojESfbu7C+FFDRg+Za2ZyTqSWN642vsb5h8/wA8lZSQZgW9mbcBcAeNgdfMFeOyHawm2nLZGUfZTYNe9hImpNra1iqnEpuFjD6R9M0h3FXTXIrJa50upHUEfOiL513h3D2xhLMrSYmNRYNCzMwHK8Z8V/QH1rUtXQ2c8UoDeHFqdZZQRpZuVuViNKj1C62BrheylNztqSS4/NKxdmiZQTblY/kDVhhx/wBXyKocfFoNOBHzTqBXpF4MotREEURYosooiKIubaI+6k/gb8jUU/8ALceh+Smp/wCa3xTtsXZkc+z8Esg4YbDlWBsynu01U8vy8jXxmsrp6HEpXwusczvnyX0d1NHPEGyC6j9r7QGGjaPFMzd1aSN7e2oIK/zCxB+HKvXYQymr+0q4wGOc0skAHE+0B16blUFW6aAtpnXdZwLD4cD4KQwGBbGosuKBEbAMmG9wA6qZfxseOU+EdCa8xWYkKRppKIWA0c72nHib8r7K7ipjKe1m1PAcApTIPtDAgWMIFraEBjcW6WIricHDD2v5ynXrlClBaagt/tHzKi59nHBN30DMIR+1i1YKPxJzAHEr0uRwINnSV7MUaKKstm2Y/wBoHgDzBXDUU5pT28G3tN4EcdOaj9l7SMksmGwnUSSTMNIwyqugPtOcug4czoLG7xyKmo5W1UwzOyhrW8Li5uegBGi5sPfLPGY2aNuTfjYqafZEcEE2TMXkH3kjnM7n95unGyiwHIV56hr56zEoXSm/eFhwHgF3VdOyKlkDR7JukzFe23qa+wM9UL57J6xWut7rRFZRFERWLIsk1kCyyTdcu0XtFIeiN+VRzG0ZUtOLytHVLEe9k+GwsMcZXKM1sy389Neprych1K+lQMBYLrmbf/FjUmP+j/WtBcqRzWNGqe+xfBY2TaL42eKVYpIXXOylEYkxlQoNswsp1Fx51IBZcjzfZXnWVoiiIoi+T9/8GYdoYyPTTEysLcAJTnUfAMBUTt1YQeoFGbuYju8XC3DxZT/N4f1rponZZmnquDGIu0pXgb2v7tVZ7CvVDZfOTusCi1QTREUWUURFEWuYjKc2gsb+nOtH2sbraO+YW3Tb2e7RWXBoinWH7s8vCNYz6FCPka+QelNEY6ozN1a/W/XYjx4r6Rh82eINd6w3Wrf3ZwmWBWAIaaND5h3juPkKejVQ6FlVbhGXebVBibAZITxzW94Kba80NTqrXZKWJ3iiXaMUYYEkOjfu5spTX+JPrXu6rCHNwUR+205yOPG48mn4DmqKKqBrS/2fVvw3+4TU0YYFTqCCCPI8RXhY3OYczdxr5hXju8LJW7PMEEjncA3edtTxsiqB+vzr1PpTMZK4X2DR8dSqzCGgU48fkpjeDGpHEc5ABI487G4A8yQPrWPRajdNXdrbus49ToAtcXnEcGU7n6apDdrknqTX1sBfPnG5usVlYRREVsiKwN0RWUUVvPNlw79WsB8T/auWsfliK78Njz1DeiTt5Fy90nNY9fj/AO1eWduV9HiFgF0dnOD77auCQgn74P8A/wA7v9Ml6yxRVJ2X1ktSLkWaIiiJe23vPHC5iuokChmLmyqDex1sX4Hhppa4NYWzWEqg+0bbsGKlJi8TlgZJSAM5VQqhfIKAPhUbiCrCGNwbqkmQEai4IsRy4Vhp1WJ2Zm67KyId4YCiM8iqWUEg8RcDpXqWVcZaCTuvnEmGzh7mtaSAV7G8GG/6q/X+1b/qYjxUf8PqP6D8FuTa8B4Sp/Vb8627eM+0Fo6jnG7CuqOVW9llPoQfyqQPadioXRubuCPJe62WiKIuDbn/AC8v8DflUM+jCV1UX89niE9R7EdY4ZsIypKIYw6t+zlARcoa3Bh+K3TpXytuMMjfLT1TM8TnO8Qcx2/bVe4loScssJyvAHn4rGMxffpGWAiaGaNpUY6qY3Qn4Wub1Y0OChnbvpnZ45InBh43PsnrouKor83Z9qMrmPGYfUdLG63HFy4wWwzCOA6Gc6s3UQqdPLOdLjQHjVTG2lwggOHaT2v/AGs+5/ArEmWp20Z8T9lrG70BkkiC5QIYQrD21KvKVa54nMSTfjmN73rDcVqIoI6sHv8AaPJ691ui0dTsklfA71cjf+xH0W3Z+MxGHdYcSA6HRJl0BsNAwPstpwufInW0s9PTYnG6Wj7ko1czgeZZ14229+ukb5qNwjmOZh0DuI5A9Oq1YLaQw6tCq95O0jmOJDqRZTma+iKObGu/GMOa6rM9Q7JEGtueJNrZWjidPJQUFTlh7OMXdc+GpvqV5xGyXKyT4lleUqVRU/ZxKxFwt9WY83PoLVx0WKNlraempm5Iw8acSebvzdS1VM5tNLJIbuLT5eCWJx4j6mvqrdgvBvFiV4ray1RWERWSiKwiK2CKA2995PBAPxZ29Bw/I/OqnEpLDKvRYDBmcZClDeGfPiJCOAOUfy6VQL27BomTsg2jh8LtFZsS2RBG6o5BKq7FQMxA8Iy59f0rdpFlBPG4m4X05BMrqGUhlYXBBuCDwII4ipFxr3REURVF/wDEDsHNBFjFGsTd3J/BIRlJ9H0/nrVw0XRTvyusqKWorqxCGpdYKfuzXYbbQSSKPEdxLBZlABAdJCTe6EEkNoSQdGWpQARqqiaFuc3CYMdujtjD3KMswHRY5b+odQ351oYgdifeVzmnadktYnassT2xOAwrN+9h8j+fH+1aOZIPVcfeoH07x6pKIsfs+UgNhe6b9x2Qj5aH41A6oqouq43unj9YXH5wXeMBFxhxWIi6BwJUHD4/WpYsbkYbFcbpKd+j2D3WK9gYpNbR4hesTWf+k/pVtBjsbvWULqGB/wDLdbx1WP8AiMcytHcq5Ugo4yt8jVsyojmYcp3C5DSSwPDiLi+41Vm7oYjPgcPrcrEiN/FGMjfVSfjXx/Goewq5WObrmJHg435L6BSyiSJr2pc7Rdl94Yspymdo4XI00Mkag/AOfpVz6MYg6KlqWnZrc/u3+ircRp2uqYX8SSPhcJ1w8KoqogCqoCqo4AAWA+A0rxT5C95e7Uk3PiVdgWbYKIwmKvjHHulcqnkTHYsB6ZzXpaqmy4NH/U12d3Rsl8t/HL8VUQz3r3DgW5R1LTc+66k9p4QTRPGfeBsehGqkeYIB+FU+H1hpalkrdwR+4VhUwiaJzDxCVezjZ9hiMQ9zJJKygniEj0A/qua9B6YVbpKzsQdG6+Z/awVfg8QbTh351TJtg/dkdSvyU5j9F+tcHotCZcSYQNG3PwsPiVNi7w2mI52Cq/F7bizlUzSOSfBGpduPlX191XHGNSvEMw+aU3tYdVuGDxzaiCOBeTYiQL190eLl05iq+bGY27LtbhUbP5r1qk2fJ7+0YU8ooTJ6i5I+dV0mPclIIKFnXzK4sV9kT9ptDFt1CKqk9fSohi0z/VB+P3U8ccJ9SL4fdRsmLwn+G+1H8zJGo+eU1IKypP8AkrqFM13+233LTEGk0iXGn/8AYz/RYq3FTU8/n91v+hB9lvuC7YMM+FjnxEwdZABGgkvnuwB1uAea8uVaSyud6xVlRU4j2CRyetcytgF7gR3ZYo7lpGVFXqWIC/Uit2i6hndlGi+ut1tjrg8JDh04RIFJ6txdvixJ+NSqvJupWiwiiKO3g2WuKw02Hf2ZY2QnmMw0YeYNj8KLINl8nYjYGKjZkbDT3ViptE5F1JBsQNRpxqPIV2ipaAuGSJlJVlZWHFWBUj4HWtS0hTxyB+ymdzdvts/GxYgXKqcsqj3o29setvEPNRWWmyhqI7i4X1bhZ1kRXRgyOoZWHBgwuCPUVMFxLzjMDHMuWWNHU8mUH86IkbeHsnws4JhJhbp7SfI6j4GsEc1q5oO6rDbu6OO2dclS0V+I8Ufz4r8bVyy0jJFwz0LJOC5tnbWDG2qP0vb5HnVTNSvi8FST0j4jfgpOeVZRlmQP0PBh6HjWsVTJGe6VpHUPZxUvunto4IlWYyYdje/vxnhc9R5111HY4m0MmIZJwdwPR30PDhurCkxEwu0Gh3H2+3FNu2545hhZFIdO/hII1GssQHyOtVVDQz0ra2OYWIhPmN7g8QVbTzxzOgew37/7WPI6qTOIaS6xcASDIdQDzCj3iOvAHqdKoBTtpg19RqSLhvMcC7kDuOJHQ3XcZjMS2LbYn5gcyPcDzWJNmLkVU8JQ3RuJDcyfxX59b1tFi0navfIMwfo8bAjgByt7P9NhZauomdm1rdC3UHjfmed+PPivcGOs3dyDK9rj8L24lT+YOo8+NJaLNH20Buy9jzaTtmHC/AjQ2010WY6nv9lJo74G29vqNwtO6UIGHJbQd7MPMnO3CvSYrhD6rE3uJs2zf+oXJQ1DY6RpPX5lQm+uNhc93LI3dAfsITlZ+veycQL+6tuHHlVjBJBh8fZwDXieKrautaX5nG9thw8T1Sr/AMcaNcmHRMPH0jABP8TcT61yS1csh3VbJWyv20S3tDbgzEDNI/rcfM1tFSPk1Oy3hopJTd37rOytgY7Hm0aMV55fCg/ic6fWrOKkjYreGgjZwT/sLsZAscRLb92MXP8AW36CumwC7AxoTrs3cPAw8IFcj3pPGf8ANp9KytlK7RxMeGhZgqi2iqoC5mPsqLdT9LnlRZAvovnHtD2sZZu6zXyEmQ/ikYkt6WJqFxurKGOwSgWA4mtbXW5e1psSrF7CdgfacecQwvHhVuOhke4QfABm8iFqVosuCd+Zy+jQK3UCzREURFERRFTnb1umWRcfEDmSyTgDilzkf+Umx8mHStXBTQPylUg3nUSsd91c/Yfvp/8Ab52OlzhmJ5alovhqV+I5CpGuXBNHldcbK5galUKzWqLDoCCCAQeIPA0WFWm/HZdFODJhQI5BqU4Kf4fwny4VgtBGq1cwOGqq2GeSGQwYgFXBtcix05Gqiqo8veYqGtocnfYpNXtVcqpZfGSohWN2EZN2QctQcyHipuL6GrnD8RDD2c4BaRa5GtuV+IXTFJfQnw14qzt3drxTxqEsLAALyIA92+vqDqPrXmfSHBKilkNSXF7Hm+bqf6uRPDgV6jDMQjmb2Vsrhw4eXT84qY415cAk6K2uofbuOCkRRqsmI9pAfYiGo72Q+6vH14C/Ee4wHC304/U1BsHAjLzB5+4FU+ITsk7jeB35eCTsTtowR9xBK73Zmklbi7ObvkHuLe9gPqda7autdK42VBNV6ZI9kuzzBQWY2HEk1wtaXGwXCxjnmw3UTCk+OkEUKtZjoqjVvM9B9KuKajDO87Uq9pKEM1OpVt7o9lUMKh8VaR+Pdg/dj1PGT8vKu9WgaBsrFiiCgKoCqNAAAAPQCiyvdEQxoiqztL3sCLmQjS4hH4iw8UnpbQfH8VaudwXTBEXFURM5JLE3JuSetRWXc45RdXL2L7gRS4ZsVjIY5BMfuVdQbKt/FrwufoPOpgFWSOuVbex9iYfCKVw8McSsbsEUKCbAXNvIVlRqQoiKIiiIoiKIkTf/AHnhWOWAuMiqRNqLtcH7sDne4v6261qSpY2EkFfOG0MQJJHcCwZiQOg5CoSVZgWWuCYqwZSVZSCrDQqQbgg8iCKyCsOAcLL6P7Mt+12hF3cpC4qNfGvDvAP8RP1A4E9CKma66rZGZDZPYrZaIrCLFZRJ3aDuSmPiLKAJ1Hhbrbkf71qRcWWrmh2hVM4UvGzQTAiRLjXnb9apKyn7M5hsvN11L2bsw2XWDXEq9GFxTYeTMpIjY6gH2T1HSvQ4RXNcP00+rSLa/JTAufYtNnt1BT829RMMaRZZMXJoij2R1kkt7KAanrwHGuRvo5BRVbpjqwasHXrztw+KvYsSkqIALWd7R/OJS1tPGCNWhjdnZjfETH2pn4fBBwC8ABUFbVmVyqqqov3GbBQrMBqdAOJrgAJ0C4gLmwUVhMNLtCdYolJF/COtuLN0AHOrykphGLndehoqQMFzvx+y+gNzt04sBFlUBpGA7x7anyHRRyFdqskxURFEWCaIk/fPehIY5NSET22HvEH9mvXoT6jrbUlSRxlxXztt/bL4qYyOfJV5KOgqIm6smNDRZcuzFiM8X2jN3Gde9y+1lvrastUVQCRovsDZxj7pO6y93lXu8vs5beG1uVqmVcV00RFERREURFERRFVfa92c/alOLwi2xK/tEH+MB5f9QcuvDpWCAVIyQt2VArre+hHLz6eVQ2srBkmcIArCkAXZsvGNDIsiO8boQUdbXU/H5emnDSsg2Wr4w4WK+g+zztFjxwWGfLHircOCTW5x359U+Vxwma664JYXM8E/A1solmiLFYWCq37U90u8X7VCLSL7VufnUcsYe3KVBURCRliq3w8uZQeB5joRxrzsjCxxBXlZYyxxBXtluCDwNagkG4WgJBuFI4CSHDROIc7TS6PI/FUsPAluVxe9d1RXumaAd12yVd4w1osVH1wLhUPtvEFiIV56ueg5CrGhguc5Vrh1PmOc+SvHs03RXBQB3X76UAt+4vEIPzPmfKrhXwFhZOYosooiwzW40RKG929McMTEyFIxxdT4n/djt1/EPhbjWpKlZEXFfP8AvVvI+MfTwRLpHGOAA4E9TURddWDI8gUIALedYUikN29gz4/ELh8OLk6s3uovNmPID68Kka1ck03shfVW62wY8DhYsNEWZYxxY3JJ1Y+Wp4DQVIuFS1ERREURFERREURBFEVS9ovZIcXiBiMG0cTSN9+r3C//AJFsPa5Ec+Omt8WW7ZC3ZcsHYPEIXz4p2nI8DBQsanlddWYcjrzrFlntDe5VQbe2NPgp2gxKZHGo5qw5Mp5g1o5q7Yp8wsVz4fEFSNTYEEWNiCNbg8jWgK6LDird3I7VXQCPFlpkHCUD71R++P8AEHmPF61K1y45afW7Vb2zNpxYhBJDIsiHmpv6g9D5HWt7rlII0K66LC8SoGBB1BBB+NFiyozfDYZweKYD2JLkev8Ar+lVeIxaB4VHikHthRNVKpkUReJ5QiljwAvW7GlzgAtmML3Bo4qT7I93/tWKM8gusZDm/AsT4F+l/gK9HEwMaAF6yCMMaAFflSKZYoi5sXjkjtmOp4AC5PwHAeZ0osgEquN9e0SOEFb5nubRIdPLOw4+nDXna9aF3JdEcJOqpXb23ZcXIXlYnovuqPIVGTddrWtaFjd3Yc+OnEOGTMxtmb3UH4mPIfnWzWc1zyVHBqZNo9k+1I5VjESyK7ZRLGwKC/Nr2ZBbqP0rbIFF+ocRYq+NxN0ItmYcRR2Z2sZZLau36KOAHL1Jrdc7jcplosIoiKIiiIoiKIiiIoiKIiiJH7XNnwTYHLKimQuqwuR4kJOZip5eBW04HS9au2UsQu5fNmNQLIwXgGIHwqFWo6rUkhBuCQeoosGyn9h71S4ZwysyN+NDZv5hwceRrINlG+MOVp7t9rBYBZgkn7ynu5PijeFj6FRUgeuV9PbZPWA3wwktvvchPKQFPqfD8jW1woDG8brh372TDi8Mz94gMYzK9wVv7tzfmdPjWkzQ6Mg8lx1YBhcCqgldQxAdGsbXDC2lecLHDgvLOjc02IXnvB1HzFYylYyO5KK27OGCRgjxHxWPIV30MV35irHDoSX5irz7P8AmCwMYcojyDvHzELq3sg36LYfA1cr0NlN4rbsScCW9NFHqWtp6XrF1sGkpK3k7T4IQVEgLW9mLxN/XoB8LHzrUvAU7aclVbvH2h4nEXWM9zGeQN3Pq3H5VoXErpZCG7pPY31rVT6KW3O2B9vxsWFMgiD5jmIuTkBYhRwzWB42H5GRgXHUuI0X1Futuzh9nwiLDxhR7zHV3PV25n6DlUi4ybqYy0WFmiIoiKIiiIoiKIiiIoiKIiiIoiW9+N0ItpwCKRnQqS0bofZa1rkcG001+BFYIutmuLdl8775biYvZrEyr3kN/DMg8GvANzQ+R+ZrQsXXHUHili9yAozE2AA1JJ4AW4mtQ0qZ87QNNVKbX3axuEUPiMNLGrAENa6i/JiLhT5GxrbIoRU8wosNetCCF0Ne12y78HtmeL2ZGt0Oo+RosuaCpOPe2QjLLHHIvMWtf15H5Vm6jMLXLfHt3BHV8EvopAH6UuozSt5Lb/wAc2f8A+C/zf60uFr+katqb3YWIfcYCIMeLPYn8r1nMsilAXiftExRFoxFH/Ctz8zWM5UogaEv7Q21iJ/2s0j+RY5fkNKxcrcNA2Cji1ACtTI0LOulwRcXFxa46jrWS2yw2ZpNlmMFmCICzMbKoFySeQA40DSj52jQK3+zPspxKTw4zFOYDGwdIlsZDbk54KpGhGpsTwqUCy4XyFxuVeQrKjWaIiiIoiKIiiIoiKIiiIoiKIiiIoiKIvE0SsCrAMDoQRcH1B40RK2xezzAYXFNioYQHb2QTdIzzMan2SfpytRZump4wQQQCDxB1B9aLCp3to3MwkWHjxEEEcLmdVkZBlXKyyE3UeEeILratXbKen9fVUkw1qFWO6GFFg6C668DsXFzrngwuIlS5GaOJ3W44i6gi9b5FzmpA4Lp/+Vsf/wCAxv8A5eX/ANNMhT9UOSiiOoIPMHiPLyrUiyna4OFwisLZTe4+7w2hjosKzMqOHLMouVCqzX101IA161I0LkqHEaXX0Fu92WbNwhDCDvXHvzHvD65fYB8woqRcZKkd89zcPtGDupVsV/ZyKBmjPlfiOq8D5cQQFa9z9xMJs4XijzSn2pnsZGvxtbRB5KAPWiEpntRYWaIiiIoiKIiiIoiKIiiIoiKIiiIoiKIiiIoiKIiiKM3h2FBjoTBiELxkgkBmXVdQbqQeNEVf4/sMwD/s5MTEbaWdWF+pDLf61iy2DiEv43sEkv8AdY1SL8JIiCB6qxufgKWC2MjiLEq4t39jx4PDx4eIWSNco6nqx6km5PrWVGTdSFqIqd3y7G3xWNkmw0scMUtmZWDEhzfPlA0sfa48WNYIUjZXAWC1YLsEQftsbI2v+HGE0/mZtaWCGV3NOO5/ZnhNnTd9CZmkysuaRwdGtcWVQOVZWhN070WEURFERREURFERREURFERREURFERREURFERREURFERREURFERREURFERREURFERREURFERREURFERREURFERREURFERRF//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22;p34"/>
          <p:cNvSpPr txBox="1">
            <a:spLocks noGrp="1"/>
          </p:cNvSpPr>
          <p:nvPr>
            <p:ph type="dt" idx="10"/>
          </p:nvPr>
        </p:nvSpPr>
        <p:spPr>
          <a:xfrm>
            <a:off x="457200" y="6553200"/>
            <a:ext cx="2133600" cy="1682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rgbClr val="008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4"/>
          <p:cNvSpPr txBox="1">
            <a:spLocks noGrp="1"/>
          </p:cNvSpPr>
          <p:nvPr>
            <p:ph type="ftr" idx="11"/>
          </p:nvPr>
        </p:nvSpPr>
        <p:spPr>
          <a:xfrm>
            <a:off x="3124200" y="6551613"/>
            <a:ext cx="2895600" cy="1698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rgbClr val="008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4"/>
          <p:cNvSpPr txBox="1">
            <a:spLocks noGrp="1"/>
          </p:cNvSpPr>
          <p:nvPr>
            <p:ph type="sldNum" idx="12"/>
          </p:nvPr>
        </p:nvSpPr>
        <p:spPr>
          <a:xfrm>
            <a:off x="6553200" y="6553200"/>
            <a:ext cx="2133600" cy="16827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rgbClr val="008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4" descr="Description: File:Global Environment Facility Logo.jpg"/>
          <p:cNvPicPr preferRelativeResize="0"/>
          <p:nvPr/>
        </p:nvPicPr>
        <p:blipFill rotWithShape="1">
          <a:blip r:embed="rId2">
            <a:alphaModFix/>
          </a:blip>
          <a:srcRect/>
          <a:stretch/>
        </p:blipFill>
        <p:spPr>
          <a:xfrm>
            <a:off x="7967942" y="105004"/>
            <a:ext cx="642938" cy="753789"/>
          </a:xfrm>
          <a:prstGeom prst="rect">
            <a:avLst/>
          </a:prstGeom>
          <a:noFill/>
          <a:ln>
            <a:noFill/>
          </a:ln>
        </p:spPr>
      </p:pic>
      <p:pic>
        <p:nvPicPr>
          <p:cNvPr id="26" name="Google Shape;26;p34" descr="Description: UNDP logos and branding guidelines "/>
          <p:cNvPicPr preferRelativeResize="0"/>
          <p:nvPr/>
        </p:nvPicPr>
        <p:blipFill rotWithShape="1">
          <a:blip r:embed="rId3">
            <a:alphaModFix/>
          </a:blip>
          <a:srcRect/>
          <a:stretch/>
        </p:blipFill>
        <p:spPr>
          <a:xfrm>
            <a:off x="8615362" y="116716"/>
            <a:ext cx="390525" cy="704850"/>
          </a:xfrm>
          <a:prstGeom prst="rect">
            <a:avLst/>
          </a:prstGeom>
          <a:noFill/>
          <a:ln>
            <a:noFill/>
          </a:ln>
        </p:spPr>
      </p:pic>
      <p:pic>
        <p:nvPicPr>
          <p:cNvPr id="27" name="Google Shape;27;p34" descr="Image result for lo go bá» xÃ¢y dá»±ng"/>
          <p:cNvPicPr preferRelativeResize="0"/>
          <p:nvPr/>
        </p:nvPicPr>
        <p:blipFill rotWithShape="1">
          <a:blip r:embed="rId4">
            <a:alphaModFix/>
          </a:blip>
          <a:srcRect/>
          <a:stretch/>
        </p:blipFill>
        <p:spPr>
          <a:xfrm>
            <a:off x="151794" y="105004"/>
            <a:ext cx="934941" cy="7165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76" name="Google Shape;76;p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007000"/>
              </a:buClr>
              <a:buSzPts val="3200"/>
              <a:buFont typeface="Noto Sans Symbols"/>
              <a:buNone/>
              <a:defRPr sz="3200" b="1" i="0" u="none" strike="noStrike" cap="none">
                <a:solidFill>
                  <a:srgbClr val="080808"/>
                </a:solidFill>
                <a:latin typeface="Verdana"/>
                <a:ea typeface="Verdana"/>
                <a:cs typeface="Verdana"/>
                <a:sym typeface="Verdana"/>
              </a:defRPr>
            </a:lvl1pPr>
            <a:lvl2pPr marR="0" lvl="1" algn="l" rtl="0">
              <a:spcBef>
                <a:spcPts val="560"/>
              </a:spcBef>
              <a:spcAft>
                <a:spcPts val="0"/>
              </a:spcAft>
              <a:buClr>
                <a:srgbClr val="007000"/>
              </a:buClr>
              <a:buSzPts val="2800"/>
              <a:buFont typeface="Arial"/>
              <a:buNone/>
              <a:defRPr sz="2800" b="0" i="0" u="none" strike="noStrike" cap="none">
                <a:solidFill>
                  <a:srgbClr val="1C1C1C"/>
                </a:solidFill>
                <a:latin typeface="Arial"/>
                <a:ea typeface="Arial"/>
                <a:cs typeface="Arial"/>
                <a:sym typeface="Arial"/>
              </a:defRPr>
            </a:lvl2pPr>
            <a:lvl3pPr marR="0" lvl="2" algn="l" rtl="0">
              <a:spcBef>
                <a:spcPts val="480"/>
              </a:spcBef>
              <a:spcAft>
                <a:spcPts val="0"/>
              </a:spcAft>
              <a:buClr>
                <a:srgbClr val="007000"/>
              </a:buClr>
              <a:buSzPts val="2400"/>
              <a:buFont typeface="Arial"/>
              <a:buNone/>
              <a:defRPr sz="2400" b="0" i="0" u="none" strike="noStrike" cap="none">
                <a:solidFill>
                  <a:srgbClr val="5F5F5F"/>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7000"/>
              </a:buClr>
              <a:buSzPts val="1400"/>
              <a:buFont typeface="Noto Sans Symbols"/>
              <a:buNone/>
              <a:defRPr sz="1400" b="1" i="0" u="none" strike="noStrike" cap="none">
                <a:solidFill>
                  <a:srgbClr val="080808"/>
                </a:solidFill>
                <a:latin typeface="Verdana"/>
                <a:ea typeface="Verdana"/>
                <a:cs typeface="Verdana"/>
                <a:sym typeface="Verdana"/>
              </a:defRPr>
            </a:lvl1pPr>
            <a:lvl2pPr marL="914400" marR="0" lvl="1" indent="-228600" algn="l" rtl="0">
              <a:spcBef>
                <a:spcPts val="240"/>
              </a:spcBef>
              <a:spcAft>
                <a:spcPts val="0"/>
              </a:spcAft>
              <a:buClr>
                <a:srgbClr val="007000"/>
              </a:buClr>
              <a:buSzPts val="1200"/>
              <a:buFont typeface="Arial"/>
              <a:buNone/>
              <a:defRPr sz="1200" b="0" i="0" u="none" strike="noStrike" cap="none">
                <a:solidFill>
                  <a:srgbClr val="1C1C1C"/>
                </a:solidFill>
                <a:latin typeface="Arial"/>
                <a:ea typeface="Arial"/>
                <a:cs typeface="Arial"/>
                <a:sym typeface="Arial"/>
              </a:defRPr>
            </a:lvl2pPr>
            <a:lvl3pPr marL="1371600" marR="0" lvl="2" indent="-228600" algn="l" rtl="0">
              <a:spcBef>
                <a:spcPts val="200"/>
              </a:spcBef>
              <a:spcAft>
                <a:spcPts val="0"/>
              </a:spcAft>
              <a:buClr>
                <a:srgbClr val="007000"/>
              </a:buClr>
              <a:buSzPts val="1000"/>
              <a:buFont typeface="Arial"/>
              <a:buNone/>
              <a:defRPr sz="1000" b="0" i="0" u="none" strike="noStrike" cap="none">
                <a:solidFill>
                  <a:srgbClr val="5F5F5F"/>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8" name="Google Shape;78;p43"/>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43"/>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43"/>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990600" y="228600"/>
            <a:ext cx="6172200" cy="5635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83" name="Google Shape;83;p44"/>
          <p:cNvSpPr txBox="1">
            <a:spLocks noGrp="1"/>
          </p:cNvSpPr>
          <p:nvPr>
            <p:ph type="body" idx="1"/>
          </p:nvPr>
        </p:nvSpPr>
        <p:spPr>
          <a:xfrm rot="5400000">
            <a:off x="-407928" y="1497071"/>
            <a:ext cx="5235455"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00"/>
              </a:buClr>
              <a:buSzPts val="2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406400" algn="l" rtl="0">
              <a:spcBef>
                <a:spcPts val="560"/>
              </a:spcBef>
              <a:spcAft>
                <a:spcPts val="0"/>
              </a:spcAft>
              <a:buClr>
                <a:srgbClr val="007000"/>
              </a:buClr>
              <a:buSzPts val="2800"/>
              <a:buFont typeface="Arial"/>
              <a:buChar char="•"/>
              <a:defRPr sz="2800" b="0" i="0" u="none" strike="noStrike" cap="none">
                <a:solidFill>
                  <a:srgbClr val="1C1C1C"/>
                </a:solidFill>
                <a:latin typeface="Arial"/>
                <a:ea typeface="Arial"/>
                <a:cs typeface="Arial"/>
                <a:sym typeface="Arial"/>
              </a:defRPr>
            </a:lvl2pPr>
            <a:lvl3pPr marL="1371600" marR="0" lvl="2" indent="-381000" algn="l" rtl="0">
              <a:spcBef>
                <a:spcPts val="480"/>
              </a:spcBef>
              <a:spcAft>
                <a:spcPts val="0"/>
              </a:spcAft>
              <a:buClr>
                <a:srgbClr val="007000"/>
              </a:buClr>
              <a:buSzPts val="2400"/>
              <a:buFont typeface="Arial"/>
              <a:buChar char="-"/>
              <a:defRPr sz="2400" b="0" i="0" u="none" strike="noStrike" cap="none">
                <a:solidFill>
                  <a:srgbClr val="5F5F5F"/>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44"/>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44"/>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44"/>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rot="5400000">
            <a:off x="4655344" y="2293144"/>
            <a:ext cx="6005512" cy="2057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89" name="Google Shape;89;p45"/>
          <p:cNvSpPr txBox="1">
            <a:spLocks noGrp="1"/>
          </p:cNvSpPr>
          <p:nvPr>
            <p:ph type="body" idx="1"/>
          </p:nvPr>
        </p:nvSpPr>
        <p:spPr>
          <a:xfrm rot="5400000">
            <a:off x="464344" y="311944"/>
            <a:ext cx="6005512" cy="6019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00"/>
              </a:buClr>
              <a:buSzPts val="2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406400" algn="l" rtl="0">
              <a:spcBef>
                <a:spcPts val="560"/>
              </a:spcBef>
              <a:spcAft>
                <a:spcPts val="0"/>
              </a:spcAft>
              <a:buClr>
                <a:srgbClr val="007000"/>
              </a:buClr>
              <a:buSzPts val="2800"/>
              <a:buFont typeface="Arial"/>
              <a:buChar char="•"/>
              <a:defRPr sz="2800" b="0" i="0" u="none" strike="noStrike" cap="none">
                <a:solidFill>
                  <a:srgbClr val="1C1C1C"/>
                </a:solidFill>
                <a:latin typeface="Arial"/>
                <a:ea typeface="Arial"/>
                <a:cs typeface="Arial"/>
                <a:sym typeface="Arial"/>
              </a:defRPr>
            </a:lvl2pPr>
            <a:lvl3pPr marL="1371600" marR="0" lvl="2" indent="-381000" algn="l" rtl="0">
              <a:spcBef>
                <a:spcPts val="480"/>
              </a:spcBef>
              <a:spcAft>
                <a:spcPts val="0"/>
              </a:spcAft>
              <a:buClr>
                <a:srgbClr val="007000"/>
              </a:buClr>
              <a:buSzPts val="2400"/>
              <a:buFont typeface="Arial"/>
              <a:buChar char="-"/>
              <a:defRPr sz="2400" b="0" i="0" u="none" strike="noStrike" cap="none">
                <a:solidFill>
                  <a:srgbClr val="5F5F5F"/>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45"/>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45"/>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45"/>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3"/>
        <p:cNvGrpSpPr/>
        <p:nvPr/>
      </p:nvGrpSpPr>
      <p:grpSpPr>
        <a:xfrm>
          <a:off x="0" y="0"/>
          <a:ext cx="0" cy="0"/>
          <a:chOff x="0" y="0"/>
          <a:chExt cx="0" cy="0"/>
        </a:xfrm>
      </p:grpSpPr>
      <p:sp>
        <p:nvSpPr>
          <p:cNvPr id="94" name="Google Shape;94;p46"/>
          <p:cNvSpPr txBox="1">
            <a:spLocks noGrp="1"/>
          </p:cNvSpPr>
          <p:nvPr>
            <p:ph type="title"/>
          </p:nvPr>
        </p:nvSpPr>
        <p:spPr>
          <a:xfrm>
            <a:off x="457200" y="319088"/>
            <a:ext cx="6172200" cy="5635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95" name="Google Shape;95;p46"/>
          <p:cNvSpPr>
            <a:spLocks noGrp="1"/>
          </p:cNvSpPr>
          <p:nvPr>
            <p:ph type="tbl" idx="2"/>
          </p:nvPr>
        </p:nvSpPr>
        <p:spPr>
          <a:xfrm>
            <a:off x="457200" y="1371600"/>
            <a:ext cx="8229600" cy="4953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6" name="Google Shape;96;p46"/>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46"/>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46"/>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81000" y="1295400"/>
            <a:ext cx="6172200" cy="5635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73A3D1"/>
                </a:solidFill>
                <a:latin typeface="Arial"/>
                <a:ea typeface="Arial"/>
                <a:cs typeface="Arial"/>
                <a:sym typeface="Arial"/>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30" name="Google Shape;30;p35"/>
          <p:cNvSpPr txBox="1">
            <a:spLocks noGrp="1"/>
          </p:cNvSpPr>
          <p:nvPr>
            <p:ph type="body" idx="1"/>
          </p:nvPr>
        </p:nvSpPr>
        <p:spPr>
          <a:xfrm>
            <a:off x="762000" y="1905000"/>
            <a:ext cx="8153400" cy="4038600"/>
          </a:xfrm>
          <a:prstGeom prst="rect">
            <a:avLst/>
          </a:prstGeom>
          <a:noFill/>
          <a:ln>
            <a:noFill/>
          </a:ln>
        </p:spPr>
        <p:txBody>
          <a:bodyPr spcFirstLastPara="1" wrap="square" lIns="91425" tIns="45700" rIns="91425" bIns="45700" anchor="t" anchorCtr="0"/>
          <a:lstStyle>
            <a:lvl1pPr marL="457200" marR="0" lvl="0" indent="-342900" algn="l" rtl="0">
              <a:spcBef>
                <a:spcPts val="1200"/>
              </a:spcBef>
              <a:spcAft>
                <a:spcPts val="0"/>
              </a:spcAft>
              <a:buClr>
                <a:srgbClr val="007000"/>
              </a:buClr>
              <a:buSzPts val="1800"/>
              <a:buFont typeface="Noto Sans Symbols"/>
              <a:buChar char="▪"/>
              <a:defRPr sz="1800" b="1" i="0" u="none" strike="noStrike" cap="none">
                <a:solidFill>
                  <a:srgbClr val="73A3D1"/>
                </a:solidFill>
                <a:latin typeface="Arial"/>
                <a:ea typeface="Arial"/>
                <a:cs typeface="Arial"/>
                <a:sym typeface="Arial"/>
              </a:defRPr>
            </a:lvl1pPr>
            <a:lvl2pPr marL="914400" marR="0" lvl="1" indent="-330200" algn="l" rtl="0">
              <a:spcBef>
                <a:spcPts val="800"/>
              </a:spcBef>
              <a:spcAft>
                <a:spcPts val="0"/>
              </a:spcAft>
              <a:buClr>
                <a:srgbClr val="73A3D1"/>
              </a:buClr>
              <a:buSzPts val="1600"/>
              <a:buFont typeface="Arial"/>
              <a:buChar char="•"/>
              <a:defRPr sz="1600" b="0" i="0" u="none" strike="noStrike" cap="none">
                <a:solidFill>
                  <a:srgbClr val="73A3D1"/>
                </a:solidFill>
                <a:latin typeface="Arial"/>
                <a:ea typeface="Arial"/>
                <a:cs typeface="Arial"/>
                <a:sym typeface="Arial"/>
              </a:defRPr>
            </a:lvl2pPr>
            <a:lvl3pPr marL="1371600" marR="0" lvl="2" indent="-330200" algn="l" rtl="0">
              <a:spcBef>
                <a:spcPts val="800"/>
              </a:spcBef>
              <a:spcAft>
                <a:spcPts val="0"/>
              </a:spcAft>
              <a:buClr>
                <a:srgbClr val="73A3D1"/>
              </a:buClr>
              <a:buSzPts val="1600"/>
              <a:buFont typeface="Arial"/>
              <a:buChar char="-"/>
              <a:defRPr sz="1600" b="0" i="0" u="none" strike="noStrike" cap="none">
                <a:solidFill>
                  <a:srgbClr val="73A3D1"/>
                </a:solidFill>
                <a:latin typeface="Arial"/>
                <a:ea typeface="Arial"/>
                <a:cs typeface="Arial"/>
                <a:sym typeface="Arial"/>
              </a:defRPr>
            </a:lvl3pPr>
            <a:lvl4pPr marL="1828800" marR="0" lvl="3" indent="-355600" algn="l" rtl="0">
              <a:spcBef>
                <a:spcPts val="800"/>
              </a:spcBef>
              <a:spcAft>
                <a:spcPts val="0"/>
              </a:spcAft>
              <a:buClr>
                <a:srgbClr val="73A3D1"/>
              </a:buClr>
              <a:buSzPts val="2000"/>
              <a:buFont typeface="Arial"/>
              <a:buChar char="–"/>
              <a:defRPr sz="2000" b="0" i="0" u="none" strike="noStrike" cap="none">
                <a:solidFill>
                  <a:srgbClr val="73A3D1"/>
                </a:solidFill>
                <a:latin typeface="Arial"/>
                <a:ea typeface="Arial"/>
                <a:cs typeface="Arial"/>
                <a:sym typeface="Arial"/>
              </a:defRPr>
            </a:lvl4pPr>
            <a:lvl5pPr marL="2286000" marR="0" lvl="4" indent="-355600" algn="l" rtl="0">
              <a:spcBef>
                <a:spcPts val="400"/>
              </a:spcBef>
              <a:spcAft>
                <a:spcPts val="0"/>
              </a:spcAft>
              <a:buClr>
                <a:srgbClr val="73A3D1"/>
              </a:buClr>
              <a:buSzPts val="2000"/>
              <a:buFont typeface="Arial"/>
              <a:buChar char="»"/>
              <a:defRPr sz="2000" b="0" i="0" u="none" strike="noStrike" cap="none">
                <a:solidFill>
                  <a:srgbClr val="73A3D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35"/>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tekst og indholdsobjekt" type="txAndObj">
  <p:cSld name="TEXT_AND_OBJEC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685800" y="990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1800"/>
              <a:buFont typeface="Verdana"/>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Clr>
                <a:schemeClr val="lt1"/>
              </a:buClr>
              <a:buSzPts val="1400"/>
              <a:buFont typeface="Verdana"/>
              <a:buNone/>
              <a:defRPr sz="3200" b="1" i="0" u="none" strike="noStrike" cap="none">
                <a:solidFill>
                  <a:schemeClr val="lt1"/>
                </a:solidFill>
                <a:latin typeface="Verdana"/>
                <a:ea typeface="Verdana"/>
                <a:cs typeface="Verdana"/>
                <a:sym typeface="Verdana"/>
              </a:defRPr>
            </a:lvl9pPr>
          </a:lstStyle>
          <a:p>
            <a:endParaRPr/>
          </a:p>
        </p:txBody>
      </p:sp>
      <p:sp>
        <p:nvSpPr>
          <p:cNvPr id="34" name="Google Shape;34;p36"/>
          <p:cNvSpPr txBox="1">
            <a:spLocks noGrp="1"/>
          </p:cNvSpPr>
          <p:nvPr>
            <p:ph type="body" idx="1"/>
          </p:nvPr>
        </p:nvSpPr>
        <p:spPr>
          <a:xfrm>
            <a:off x="685800" y="2286000"/>
            <a:ext cx="3810000" cy="41148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342900" algn="l" rtl="0">
              <a:spcBef>
                <a:spcPts val="360"/>
              </a:spcBef>
              <a:spcAft>
                <a:spcPts val="0"/>
              </a:spcAft>
              <a:buClr>
                <a:schemeClr val="dk1"/>
              </a:buClr>
              <a:buSzPts val="1800"/>
              <a:buFont typeface="Arial"/>
              <a:buChar char="–"/>
              <a:defRPr sz="2800" b="0" i="0" u="none" strike="noStrike" cap="none">
                <a:solidFill>
                  <a:srgbClr val="1C1C1C"/>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2400" b="0" i="0" u="none" strike="noStrike" cap="none">
                <a:solidFill>
                  <a:srgbClr val="5F5F5F"/>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36"/>
          <p:cNvSpPr txBox="1">
            <a:spLocks noGrp="1"/>
          </p:cNvSpPr>
          <p:nvPr>
            <p:ph type="body" idx="2"/>
          </p:nvPr>
        </p:nvSpPr>
        <p:spPr>
          <a:xfrm>
            <a:off x="4648200" y="2286000"/>
            <a:ext cx="3810000" cy="4114800"/>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342900" algn="l" rtl="0">
              <a:spcBef>
                <a:spcPts val="360"/>
              </a:spcBef>
              <a:spcAft>
                <a:spcPts val="0"/>
              </a:spcAft>
              <a:buClr>
                <a:schemeClr val="dk1"/>
              </a:buClr>
              <a:buSzPts val="1800"/>
              <a:buFont typeface="Arial"/>
              <a:buChar char="–"/>
              <a:defRPr sz="2800" b="0" i="0" u="none" strike="noStrike" cap="none">
                <a:solidFill>
                  <a:srgbClr val="1C1C1C"/>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2400" b="0" i="0" u="none" strike="noStrike" cap="none">
                <a:solidFill>
                  <a:srgbClr val="5F5F5F"/>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990600" y="228600"/>
            <a:ext cx="6172200" cy="5635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38" name="Google Shape;38;p37"/>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37"/>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37"/>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38"/>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38"/>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38"/>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47" name="Google Shape;47;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007000"/>
              </a:buClr>
              <a:buSzPts val="2000"/>
              <a:buFont typeface="Noto Sans Symbols"/>
              <a:buNone/>
              <a:defRPr sz="2000" b="1" i="0" u="none" strike="noStrike" cap="none">
                <a:solidFill>
                  <a:srgbClr val="080808"/>
                </a:solidFill>
                <a:latin typeface="Verdana"/>
                <a:ea typeface="Verdana"/>
                <a:cs typeface="Verdana"/>
                <a:sym typeface="Verdana"/>
              </a:defRPr>
            </a:lvl1pPr>
            <a:lvl2pPr marL="914400" marR="0" lvl="1" indent="-228600" algn="l" rtl="0">
              <a:spcBef>
                <a:spcPts val="360"/>
              </a:spcBef>
              <a:spcAft>
                <a:spcPts val="0"/>
              </a:spcAft>
              <a:buClr>
                <a:srgbClr val="007000"/>
              </a:buClr>
              <a:buSzPts val="1800"/>
              <a:buFont typeface="Arial"/>
              <a:buNone/>
              <a:defRPr sz="1800" b="0" i="0" u="none" strike="noStrike" cap="none">
                <a:solidFill>
                  <a:srgbClr val="1C1C1C"/>
                </a:solidFill>
                <a:latin typeface="Arial"/>
                <a:ea typeface="Arial"/>
                <a:cs typeface="Arial"/>
                <a:sym typeface="Arial"/>
              </a:defRPr>
            </a:lvl2pPr>
            <a:lvl3pPr marL="1371600" marR="0" lvl="2" indent="-228600" algn="l" rtl="0">
              <a:spcBef>
                <a:spcPts val="320"/>
              </a:spcBef>
              <a:spcAft>
                <a:spcPts val="0"/>
              </a:spcAft>
              <a:buClr>
                <a:srgbClr val="007000"/>
              </a:buClr>
              <a:buSzPts val="1600"/>
              <a:buFont typeface="Arial"/>
              <a:buNone/>
              <a:defRPr sz="1600" b="0" i="0" u="none" strike="noStrike" cap="none">
                <a:solidFill>
                  <a:srgbClr val="5F5F5F"/>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8" name="Google Shape;48;p39"/>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39"/>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39"/>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990600" y="228600"/>
            <a:ext cx="6172200" cy="56356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53" name="Google Shape;53;p40"/>
          <p:cNvSpPr txBox="1">
            <a:spLocks noGrp="1"/>
          </p:cNvSpPr>
          <p:nvPr>
            <p:ph type="body" idx="1"/>
          </p:nvPr>
        </p:nvSpPr>
        <p:spPr>
          <a:xfrm>
            <a:off x="457200" y="1371600"/>
            <a:ext cx="4038600" cy="49530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00"/>
              </a:buClr>
              <a:buSzPts val="2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381000" algn="l" rtl="0">
              <a:spcBef>
                <a:spcPts val="480"/>
              </a:spcBef>
              <a:spcAft>
                <a:spcPts val="0"/>
              </a:spcAft>
              <a:buClr>
                <a:srgbClr val="007000"/>
              </a:buClr>
              <a:buSzPts val="2400"/>
              <a:buFont typeface="Arial"/>
              <a:buChar char="•"/>
              <a:defRPr sz="2400" b="0" i="0" u="none" strike="noStrike" cap="none">
                <a:solidFill>
                  <a:srgbClr val="1C1C1C"/>
                </a:solidFill>
                <a:latin typeface="Arial"/>
                <a:ea typeface="Arial"/>
                <a:cs typeface="Arial"/>
                <a:sym typeface="Arial"/>
              </a:defRPr>
            </a:lvl2pPr>
            <a:lvl3pPr marL="1371600" marR="0" lvl="2" indent="-355600" algn="l" rtl="0">
              <a:spcBef>
                <a:spcPts val="400"/>
              </a:spcBef>
              <a:spcAft>
                <a:spcPts val="0"/>
              </a:spcAft>
              <a:buClr>
                <a:srgbClr val="007000"/>
              </a:buClr>
              <a:buSzPts val="2000"/>
              <a:buFont typeface="Arial"/>
              <a:buChar char="-"/>
              <a:defRPr sz="2000" b="0" i="0" u="none" strike="noStrike" cap="none">
                <a:solidFill>
                  <a:srgbClr val="5F5F5F"/>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40"/>
          <p:cNvSpPr txBox="1">
            <a:spLocks noGrp="1"/>
          </p:cNvSpPr>
          <p:nvPr>
            <p:ph type="body" idx="2"/>
          </p:nvPr>
        </p:nvSpPr>
        <p:spPr>
          <a:xfrm>
            <a:off x="4648200" y="1371600"/>
            <a:ext cx="4038600" cy="49530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007000"/>
              </a:buClr>
              <a:buSzPts val="2800"/>
              <a:buFont typeface="Noto Sans Symbols"/>
              <a:buChar char="▪"/>
              <a:defRPr sz="2800" b="1" i="0" u="none" strike="noStrike" cap="none">
                <a:solidFill>
                  <a:srgbClr val="080808"/>
                </a:solidFill>
                <a:latin typeface="Verdana"/>
                <a:ea typeface="Verdana"/>
                <a:cs typeface="Verdana"/>
                <a:sym typeface="Verdana"/>
              </a:defRPr>
            </a:lvl1pPr>
            <a:lvl2pPr marL="914400" marR="0" lvl="1" indent="-381000" algn="l" rtl="0">
              <a:spcBef>
                <a:spcPts val="480"/>
              </a:spcBef>
              <a:spcAft>
                <a:spcPts val="0"/>
              </a:spcAft>
              <a:buClr>
                <a:srgbClr val="007000"/>
              </a:buClr>
              <a:buSzPts val="2400"/>
              <a:buFont typeface="Arial"/>
              <a:buChar char="•"/>
              <a:defRPr sz="2400" b="0" i="0" u="none" strike="noStrike" cap="none">
                <a:solidFill>
                  <a:srgbClr val="1C1C1C"/>
                </a:solidFill>
                <a:latin typeface="Arial"/>
                <a:ea typeface="Arial"/>
                <a:cs typeface="Arial"/>
                <a:sym typeface="Arial"/>
              </a:defRPr>
            </a:lvl2pPr>
            <a:lvl3pPr marL="1371600" marR="0" lvl="2" indent="-355600" algn="l" rtl="0">
              <a:spcBef>
                <a:spcPts val="400"/>
              </a:spcBef>
              <a:spcAft>
                <a:spcPts val="0"/>
              </a:spcAft>
              <a:buClr>
                <a:srgbClr val="007000"/>
              </a:buClr>
              <a:buSzPts val="2000"/>
              <a:buFont typeface="Arial"/>
              <a:buChar char="-"/>
              <a:defRPr sz="2000" b="0" i="0" u="none" strike="noStrike" cap="none">
                <a:solidFill>
                  <a:srgbClr val="5F5F5F"/>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40"/>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40"/>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40"/>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60" name="Google Shape;60;p4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7000"/>
              </a:buClr>
              <a:buSzPts val="2400"/>
              <a:buFont typeface="Noto Sans Symbols"/>
              <a:buNone/>
              <a:defRPr sz="2400" b="1" i="0" u="none" strike="noStrike" cap="none">
                <a:solidFill>
                  <a:srgbClr val="080808"/>
                </a:solidFill>
                <a:latin typeface="Verdana"/>
                <a:ea typeface="Verdana"/>
                <a:cs typeface="Verdana"/>
                <a:sym typeface="Verdana"/>
              </a:defRPr>
            </a:lvl1pPr>
            <a:lvl2pPr marL="914400" marR="0" lvl="1" indent="-228600" algn="l" rtl="0">
              <a:spcBef>
                <a:spcPts val="400"/>
              </a:spcBef>
              <a:spcAft>
                <a:spcPts val="0"/>
              </a:spcAft>
              <a:buClr>
                <a:srgbClr val="007000"/>
              </a:buClr>
              <a:buSzPts val="2000"/>
              <a:buFont typeface="Arial"/>
              <a:buNone/>
              <a:defRPr sz="2000" b="1" i="0" u="none" strike="noStrike" cap="none">
                <a:solidFill>
                  <a:srgbClr val="1C1C1C"/>
                </a:solidFill>
                <a:latin typeface="Arial"/>
                <a:ea typeface="Arial"/>
                <a:cs typeface="Arial"/>
                <a:sym typeface="Arial"/>
              </a:defRPr>
            </a:lvl2pPr>
            <a:lvl3pPr marL="1371600" marR="0" lvl="2" indent="-228600" algn="l" rtl="0">
              <a:spcBef>
                <a:spcPts val="360"/>
              </a:spcBef>
              <a:spcAft>
                <a:spcPts val="0"/>
              </a:spcAft>
              <a:buClr>
                <a:srgbClr val="007000"/>
              </a:buClr>
              <a:buSzPts val="1800"/>
              <a:buFont typeface="Arial"/>
              <a:buNone/>
              <a:defRPr sz="1800" b="1" i="0" u="none" strike="noStrike" cap="none">
                <a:solidFill>
                  <a:srgbClr val="5F5F5F"/>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 name="Google Shape;61;p4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00"/>
              </a:buClr>
              <a:buSzPts val="2400"/>
              <a:buFont typeface="Noto Sans Symbols"/>
              <a:buChar char="▪"/>
              <a:defRPr sz="2400" b="1" i="0" u="none" strike="noStrike" cap="none">
                <a:solidFill>
                  <a:srgbClr val="080808"/>
                </a:solidFill>
                <a:latin typeface="Verdana"/>
                <a:ea typeface="Verdana"/>
                <a:cs typeface="Verdana"/>
                <a:sym typeface="Verdana"/>
              </a:defRPr>
            </a:lvl1pPr>
            <a:lvl2pPr marL="914400" marR="0" lvl="1" indent="-355600" algn="l" rtl="0">
              <a:spcBef>
                <a:spcPts val="400"/>
              </a:spcBef>
              <a:spcAft>
                <a:spcPts val="0"/>
              </a:spcAft>
              <a:buClr>
                <a:srgbClr val="007000"/>
              </a:buClr>
              <a:buSzPts val="2000"/>
              <a:buFont typeface="Arial"/>
              <a:buChar char="•"/>
              <a:defRPr sz="2000" b="0" i="0" u="none" strike="noStrike" cap="none">
                <a:solidFill>
                  <a:srgbClr val="1C1C1C"/>
                </a:solidFill>
                <a:latin typeface="Arial"/>
                <a:ea typeface="Arial"/>
                <a:cs typeface="Arial"/>
                <a:sym typeface="Arial"/>
              </a:defRPr>
            </a:lvl2pPr>
            <a:lvl3pPr marL="1371600" marR="0" lvl="2" indent="-342900" algn="l" rtl="0">
              <a:spcBef>
                <a:spcPts val="360"/>
              </a:spcBef>
              <a:spcAft>
                <a:spcPts val="0"/>
              </a:spcAft>
              <a:buClr>
                <a:srgbClr val="007000"/>
              </a:buClr>
              <a:buSzPts val="1800"/>
              <a:buFont typeface="Arial"/>
              <a:buChar char="-"/>
              <a:defRPr sz="1800" b="0" i="0" u="none" strike="noStrike" cap="none">
                <a:solidFill>
                  <a:srgbClr val="5F5F5F"/>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2" name="Google Shape;62;p4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7000"/>
              </a:buClr>
              <a:buSzPts val="2400"/>
              <a:buFont typeface="Noto Sans Symbols"/>
              <a:buNone/>
              <a:defRPr sz="2400" b="1" i="0" u="none" strike="noStrike" cap="none">
                <a:solidFill>
                  <a:srgbClr val="080808"/>
                </a:solidFill>
                <a:latin typeface="Verdana"/>
                <a:ea typeface="Verdana"/>
                <a:cs typeface="Verdana"/>
                <a:sym typeface="Verdana"/>
              </a:defRPr>
            </a:lvl1pPr>
            <a:lvl2pPr marL="914400" marR="0" lvl="1" indent="-228600" algn="l" rtl="0">
              <a:spcBef>
                <a:spcPts val="400"/>
              </a:spcBef>
              <a:spcAft>
                <a:spcPts val="0"/>
              </a:spcAft>
              <a:buClr>
                <a:srgbClr val="007000"/>
              </a:buClr>
              <a:buSzPts val="2000"/>
              <a:buFont typeface="Arial"/>
              <a:buNone/>
              <a:defRPr sz="2000" b="1" i="0" u="none" strike="noStrike" cap="none">
                <a:solidFill>
                  <a:srgbClr val="1C1C1C"/>
                </a:solidFill>
                <a:latin typeface="Arial"/>
                <a:ea typeface="Arial"/>
                <a:cs typeface="Arial"/>
                <a:sym typeface="Arial"/>
              </a:defRPr>
            </a:lvl2pPr>
            <a:lvl3pPr marL="1371600" marR="0" lvl="2" indent="-228600" algn="l" rtl="0">
              <a:spcBef>
                <a:spcPts val="360"/>
              </a:spcBef>
              <a:spcAft>
                <a:spcPts val="0"/>
              </a:spcAft>
              <a:buClr>
                <a:srgbClr val="007000"/>
              </a:buClr>
              <a:buSzPts val="1800"/>
              <a:buFont typeface="Arial"/>
              <a:buNone/>
              <a:defRPr sz="1800" b="1" i="0" u="none" strike="noStrike" cap="none">
                <a:solidFill>
                  <a:srgbClr val="5F5F5F"/>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3" name="Google Shape;63;p4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7000"/>
              </a:buClr>
              <a:buSzPts val="2400"/>
              <a:buFont typeface="Noto Sans Symbols"/>
              <a:buChar char="▪"/>
              <a:defRPr sz="2400" b="1" i="0" u="none" strike="noStrike" cap="none">
                <a:solidFill>
                  <a:srgbClr val="080808"/>
                </a:solidFill>
                <a:latin typeface="Verdana"/>
                <a:ea typeface="Verdana"/>
                <a:cs typeface="Verdana"/>
                <a:sym typeface="Verdana"/>
              </a:defRPr>
            </a:lvl1pPr>
            <a:lvl2pPr marL="914400" marR="0" lvl="1" indent="-355600" algn="l" rtl="0">
              <a:spcBef>
                <a:spcPts val="400"/>
              </a:spcBef>
              <a:spcAft>
                <a:spcPts val="0"/>
              </a:spcAft>
              <a:buClr>
                <a:srgbClr val="007000"/>
              </a:buClr>
              <a:buSzPts val="2000"/>
              <a:buFont typeface="Arial"/>
              <a:buChar char="•"/>
              <a:defRPr sz="2000" b="0" i="0" u="none" strike="noStrike" cap="none">
                <a:solidFill>
                  <a:srgbClr val="1C1C1C"/>
                </a:solidFill>
                <a:latin typeface="Arial"/>
                <a:ea typeface="Arial"/>
                <a:cs typeface="Arial"/>
                <a:sym typeface="Arial"/>
              </a:defRPr>
            </a:lvl2pPr>
            <a:lvl3pPr marL="1371600" marR="0" lvl="2" indent="-342900" algn="l" rtl="0">
              <a:spcBef>
                <a:spcPts val="360"/>
              </a:spcBef>
              <a:spcAft>
                <a:spcPts val="0"/>
              </a:spcAft>
              <a:buClr>
                <a:srgbClr val="007000"/>
              </a:buClr>
              <a:buSzPts val="1800"/>
              <a:buFont typeface="Arial"/>
              <a:buChar char="-"/>
              <a:defRPr sz="1800" b="0" i="0" u="none" strike="noStrike" cap="none">
                <a:solidFill>
                  <a:srgbClr val="5F5F5F"/>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4" name="Google Shape;64;p41"/>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41"/>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41"/>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9pPr>
          </a:lstStyle>
          <a:p>
            <a:endParaRPr/>
          </a:p>
        </p:txBody>
      </p:sp>
      <p:sp>
        <p:nvSpPr>
          <p:cNvPr id="69" name="Google Shape;69;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007000"/>
              </a:buClr>
              <a:buSzPts val="3200"/>
              <a:buFont typeface="Noto Sans Symbols"/>
              <a:buChar char="▪"/>
              <a:defRPr sz="3200" b="1" i="0" u="none" strike="noStrike" cap="none">
                <a:solidFill>
                  <a:srgbClr val="080808"/>
                </a:solidFill>
                <a:latin typeface="Verdana"/>
                <a:ea typeface="Verdana"/>
                <a:cs typeface="Verdana"/>
                <a:sym typeface="Verdana"/>
              </a:defRPr>
            </a:lvl1pPr>
            <a:lvl2pPr marL="914400" marR="0" lvl="1" indent="-406400" algn="l" rtl="0">
              <a:spcBef>
                <a:spcPts val="560"/>
              </a:spcBef>
              <a:spcAft>
                <a:spcPts val="0"/>
              </a:spcAft>
              <a:buClr>
                <a:srgbClr val="007000"/>
              </a:buClr>
              <a:buSzPts val="2800"/>
              <a:buFont typeface="Arial"/>
              <a:buChar char="•"/>
              <a:defRPr sz="2800" b="0" i="0" u="none" strike="noStrike" cap="none">
                <a:solidFill>
                  <a:srgbClr val="1C1C1C"/>
                </a:solidFill>
                <a:latin typeface="Arial"/>
                <a:ea typeface="Arial"/>
                <a:cs typeface="Arial"/>
                <a:sym typeface="Arial"/>
              </a:defRPr>
            </a:lvl2pPr>
            <a:lvl3pPr marL="1371600" marR="0" lvl="2" indent="-381000" algn="l" rtl="0">
              <a:spcBef>
                <a:spcPts val="480"/>
              </a:spcBef>
              <a:spcAft>
                <a:spcPts val="0"/>
              </a:spcAft>
              <a:buClr>
                <a:srgbClr val="007000"/>
              </a:buClr>
              <a:buSzPts val="2400"/>
              <a:buFont typeface="Arial"/>
              <a:buChar char="-"/>
              <a:defRPr sz="2400" b="0" i="0" u="none" strike="noStrike" cap="none">
                <a:solidFill>
                  <a:srgbClr val="5F5F5F"/>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007000"/>
              </a:buClr>
              <a:buSzPts val="1400"/>
              <a:buFont typeface="Noto Sans Symbols"/>
              <a:buNone/>
              <a:defRPr sz="1400" b="1" i="0" u="none" strike="noStrike" cap="none">
                <a:solidFill>
                  <a:srgbClr val="080808"/>
                </a:solidFill>
                <a:latin typeface="Verdana"/>
                <a:ea typeface="Verdana"/>
                <a:cs typeface="Verdana"/>
                <a:sym typeface="Verdana"/>
              </a:defRPr>
            </a:lvl1pPr>
            <a:lvl2pPr marL="914400" marR="0" lvl="1" indent="-228600" algn="l" rtl="0">
              <a:spcBef>
                <a:spcPts val="240"/>
              </a:spcBef>
              <a:spcAft>
                <a:spcPts val="0"/>
              </a:spcAft>
              <a:buClr>
                <a:srgbClr val="007000"/>
              </a:buClr>
              <a:buSzPts val="1200"/>
              <a:buFont typeface="Arial"/>
              <a:buNone/>
              <a:defRPr sz="1200" b="0" i="0" u="none" strike="noStrike" cap="none">
                <a:solidFill>
                  <a:srgbClr val="1C1C1C"/>
                </a:solidFill>
                <a:latin typeface="Arial"/>
                <a:ea typeface="Arial"/>
                <a:cs typeface="Arial"/>
                <a:sym typeface="Arial"/>
              </a:defRPr>
            </a:lvl2pPr>
            <a:lvl3pPr marL="1371600" marR="0" lvl="2" indent="-228600" algn="l" rtl="0">
              <a:spcBef>
                <a:spcPts val="200"/>
              </a:spcBef>
              <a:spcAft>
                <a:spcPts val="0"/>
              </a:spcAft>
              <a:buClr>
                <a:srgbClr val="007000"/>
              </a:buClr>
              <a:buSzPts val="1000"/>
              <a:buFont typeface="Arial"/>
              <a:buNone/>
              <a:defRPr sz="1000" b="0" i="0" u="none" strike="noStrike" cap="none">
                <a:solidFill>
                  <a:srgbClr val="5F5F5F"/>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1" name="Google Shape;71;p42"/>
          <p:cNvSpPr txBox="1">
            <a:spLocks noGrp="1"/>
          </p:cNvSpPr>
          <p:nvPr>
            <p:ph type="dt" idx="10"/>
          </p:nvPr>
        </p:nvSpPr>
        <p:spPr>
          <a:xfrm>
            <a:off x="333375" y="6489700"/>
            <a:ext cx="2133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42"/>
          <p:cNvSpPr txBox="1">
            <a:spLocks noGrp="1"/>
          </p:cNvSpPr>
          <p:nvPr>
            <p:ph type="ftr" idx="11"/>
          </p:nvPr>
        </p:nvSpPr>
        <p:spPr>
          <a:xfrm>
            <a:off x="5867400" y="6477000"/>
            <a:ext cx="2895600" cy="3206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42"/>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a:spcBef>
                <a:spcPts val="0"/>
              </a:spcBef>
              <a:spcAft>
                <a:spcPts val="0"/>
              </a:spcAft>
              <a:buNone/>
              <a:defRPr sz="1200">
                <a:solidFill>
                  <a:srgbClr val="008000"/>
                </a:solidFill>
                <a:latin typeface="Verdana"/>
                <a:ea typeface="Verdana"/>
                <a:cs typeface="Verdana"/>
                <a:sym typeface="Verdana"/>
              </a:defRPr>
            </a:lvl1pPr>
            <a:lvl2pPr marL="0" marR="0" lvl="1" indent="0" algn="ctr">
              <a:spcBef>
                <a:spcPts val="0"/>
              </a:spcBef>
              <a:spcAft>
                <a:spcPts val="0"/>
              </a:spcAft>
              <a:buNone/>
              <a:defRPr sz="1200">
                <a:solidFill>
                  <a:srgbClr val="008000"/>
                </a:solidFill>
                <a:latin typeface="Verdana"/>
                <a:ea typeface="Verdana"/>
                <a:cs typeface="Verdana"/>
                <a:sym typeface="Verdana"/>
              </a:defRPr>
            </a:lvl2pPr>
            <a:lvl3pPr marL="0" marR="0" lvl="2" indent="0" algn="ctr">
              <a:spcBef>
                <a:spcPts val="0"/>
              </a:spcBef>
              <a:spcAft>
                <a:spcPts val="0"/>
              </a:spcAft>
              <a:buNone/>
              <a:defRPr sz="1200">
                <a:solidFill>
                  <a:srgbClr val="008000"/>
                </a:solidFill>
                <a:latin typeface="Verdana"/>
                <a:ea typeface="Verdana"/>
                <a:cs typeface="Verdana"/>
                <a:sym typeface="Verdana"/>
              </a:defRPr>
            </a:lvl3pPr>
            <a:lvl4pPr marL="0" marR="0" lvl="3" indent="0" algn="ctr">
              <a:spcBef>
                <a:spcPts val="0"/>
              </a:spcBef>
              <a:spcAft>
                <a:spcPts val="0"/>
              </a:spcAft>
              <a:buNone/>
              <a:defRPr sz="1200">
                <a:solidFill>
                  <a:srgbClr val="008000"/>
                </a:solidFill>
                <a:latin typeface="Verdana"/>
                <a:ea typeface="Verdana"/>
                <a:cs typeface="Verdana"/>
                <a:sym typeface="Verdana"/>
              </a:defRPr>
            </a:lvl4pPr>
            <a:lvl5pPr marL="0" marR="0" lvl="4" indent="0" algn="ctr">
              <a:spcBef>
                <a:spcPts val="0"/>
              </a:spcBef>
              <a:spcAft>
                <a:spcPts val="0"/>
              </a:spcAft>
              <a:buNone/>
              <a:defRPr sz="1200">
                <a:solidFill>
                  <a:srgbClr val="008000"/>
                </a:solidFill>
                <a:latin typeface="Verdana"/>
                <a:ea typeface="Verdana"/>
                <a:cs typeface="Verdana"/>
                <a:sym typeface="Verdana"/>
              </a:defRPr>
            </a:lvl5pPr>
            <a:lvl6pPr marL="0" marR="0" lvl="5" indent="0" algn="ctr">
              <a:spcBef>
                <a:spcPts val="0"/>
              </a:spcBef>
              <a:spcAft>
                <a:spcPts val="0"/>
              </a:spcAft>
              <a:buNone/>
              <a:defRPr sz="1200">
                <a:solidFill>
                  <a:srgbClr val="008000"/>
                </a:solidFill>
                <a:latin typeface="Verdana"/>
                <a:ea typeface="Verdana"/>
                <a:cs typeface="Verdana"/>
                <a:sym typeface="Verdana"/>
              </a:defRPr>
            </a:lvl6pPr>
            <a:lvl7pPr marL="0" marR="0" lvl="6" indent="0" algn="ctr">
              <a:spcBef>
                <a:spcPts val="0"/>
              </a:spcBef>
              <a:spcAft>
                <a:spcPts val="0"/>
              </a:spcAft>
              <a:buNone/>
              <a:defRPr sz="1200">
                <a:solidFill>
                  <a:srgbClr val="008000"/>
                </a:solidFill>
                <a:latin typeface="Verdana"/>
                <a:ea typeface="Verdana"/>
                <a:cs typeface="Verdana"/>
                <a:sym typeface="Verdana"/>
              </a:defRPr>
            </a:lvl7pPr>
            <a:lvl8pPr marL="0" marR="0" lvl="7" indent="0" algn="ctr">
              <a:spcBef>
                <a:spcPts val="0"/>
              </a:spcBef>
              <a:spcAft>
                <a:spcPts val="0"/>
              </a:spcAft>
              <a:buNone/>
              <a:defRPr sz="1200">
                <a:solidFill>
                  <a:srgbClr val="008000"/>
                </a:solidFill>
                <a:latin typeface="Verdana"/>
                <a:ea typeface="Verdana"/>
                <a:cs typeface="Verdana"/>
                <a:sym typeface="Verdana"/>
              </a:defRPr>
            </a:lvl8pPr>
            <a:lvl9pPr marL="0" marR="0" lvl="8" indent="0" algn="ctr">
              <a:spcBef>
                <a:spcPts val="0"/>
              </a:spcBef>
              <a:spcAft>
                <a:spcPts val="0"/>
              </a:spcAft>
              <a:buNone/>
              <a:defRPr sz="1200">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33"/>
          <p:cNvCxnSpPr/>
          <p:nvPr/>
        </p:nvCxnSpPr>
        <p:spPr>
          <a:xfrm>
            <a:off x="457200" y="6400800"/>
            <a:ext cx="8353425" cy="0"/>
          </a:xfrm>
          <a:prstGeom prst="straightConnector1">
            <a:avLst/>
          </a:prstGeom>
          <a:noFill/>
          <a:ln w="19050" cap="flat" cmpd="sng">
            <a:solidFill>
              <a:srgbClr val="73A3D1"/>
            </a:solidFill>
            <a:prstDash val="solid"/>
            <a:round/>
            <a:headEnd type="none" w="med" len="med"/>
            <a:tailEnd type="none" w="med" len="med"/>
          </a:ln>
        </p:spPr>
      </p:cxnSp>
      <p:sp>
        <p:nvSpPr>
          <p:cNvPr id="11" name="Google Shape;11;p33"/>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200" b="0" i="0" u="none" strike="noStrike" cap="none">
                <a:solidFill>
                  <a:srgbClr val="008000"/>
                </a:solidFill>
                <a:latin typeface="Verdana"/>
                <a:ea typeface="Verdana"/>
                <a:cs typeface="Verdana"/>
                <a:sym typeface="Verdana"/>
              </a:defRPr>
            </a:lvl1pPr>
            <a:lvl2pPr marL="0" marR="0" lvl="1" indent="0" algn="ctr" rtl="0">
              <a:spcBef>
                <a:spcPts val="0"/>
              </a:spcBef>
              <a:spcAft>
                <a:spcPts val="0"/>
              </a:spcAft>
              <a:buNone/>
              <a:defRPr sz="1200" b="0" i="0" u="none" strike="noStrike" cap="none">
                <a:solidFill>
                  <a:srgbClr val="008000"/>
                </a:solidFill>
                <a:latin typeface="Verdana"/>
                <a:ea typeface="Verdana"/>
                <a:cs typeface="Verdana"/>
                <a:sym typeface="Verdana"/>
              </a:defRPr>
            </a:lvl2pPr>
            <a:lvl3pPr marL="0" marR="0" lvl="2" indent="0" algn="ctr" rtl="0">
              <a:spcBef>
                <a:spcPts val="0"/>
              </a:spcBef>
              <a:spcAft>
                <a:spcPts val="0"/>
              </a:spcAft>
              <a:buNone/>
              <a:defRPr sz="1200" b="0" i="0" u="none" strike="noStrike" cap="none">
                <a:solidFill>
                  <a:srgbClr val="008000"/>
                </a:solidFill>
                <a:latin typeface="Verdana"/>
                <a:ea typeface="Verdana"/>
                <a:cs typeface="Verdana"/>
                <a:sym typeface="Verdana"/>
              </a:defRPr>
            </a:lvl3pPr>
            <a:lvl4pPr marL="0" marR="0" lvl="3" indent="0" algn="ctr" rtl="0">
              <a:spcBef>
                <a:spcPts val="0"/>
              </a:spcBef>
              <a:spcAft>
                <a:spcPts val="0"/>
              </a:spcAft>
              <a:buNone/>
              <a:defRPr sz="1200" b="0" i="0" u="none" strike="noStrike" cap="none">
                <a:solidFill>
                  <a:srgbClr val="008000"/>
                </a:solidFill>
                <a:latin typeface="Verdana"/>
                <a:ea typeface="Verdana"/>
                <a:cs typeface="Verdana"/>
                <a:sym typeface="Verdana"/>
              </a:defRPr>
            </a:lvl4pPr>
            <a:lvl5pPr marL="0" marR="0" lvl="4" indent="0" algn="ctr" rtl="0">
              <a:spcBef>
                <a:spcPts val="0"/>
              </a:spcBef>
              <a:spcAft>
                <a:spcPts val="0"/>
              </a:spcAft>
              <a:buNone/>
              <a:defRPr sz="1200" b="0" i="0" u="none" strike="noStrike" cap="none">
                <a:solidFill>
                  <a:srgbClr val="008000"/>
                </a:solidFill>
                <a:latin typeface="Verdana"/>
                <a:ea typeface="Verdana"/>
                <a:cs typeface="Verdana"/>
                <a:sym typeface="Verdana"/>
              </a:defRPr>
            </a:lvl5pPr>
            <a:lvl6pPr marL="0" marR="0" lvl="5" indent="0" algn="ctr" rtl="0">
              <a:spcBef>
                <a:spcPts val="0"/>
              </a:spcBef>
              <a:spcAft>
                <a:spcPts val="0"/>
              </a:spcAft>
              <a:buNone/>
              <a:defRPr sz="1200" b="0" i="0" u="none" strike="noStrike" cap="none">
                <a:solidFill>
                  <a:srgbClr val="008000"/>
                </a:solidFill>
                <a:latin typeface="Verdana"/>
                <a:ea typeface="Verdana"/>
                <a:cs typeface="Verdana"/>
                <a:sym typeface="Verdana"/>
              </a:defRPr>
            </a:lvl6pPr>
            <a:lvl7pPr marL="0" marR="0" lvl="6" indent="0" algn="ctr" rtl="0">
              <a:spcBef>
                <a:spcPts val="0"/>
              </a:spcBef>
              <a:spcAft>
                <a:spcPts val="0"/>
              </a:spcAft>
              <a:buNone/>
              <a:defRPr sz="1200" b="0" i="0" u="none" strike="noStrike" cap="none">
                <a:solidFill>
                  <a:srgbClr val="008000"/>
                </a:solidFill>
                <a:latin typeface="Verdana"/>
                <a:ea typeface="Verdana"/>
                <a:cs typeface="Verdana"/>
                <a:sym typeface="Verdana"/>
              </a:defRPr>
            </a:lvl7pPr>
            <a:lvl8pPr marL="0" marR="0" lvl="7" indent="0" algn="ctr" rtl="0">
              <a:spcBef>
                <a:spcPts val="0"/>
              </a:spcBef>
              <a:spcAft>
                <a:spcPts val="0"/>
              </a:spcAft>
              <a:buNone/>
              <a:defRPr sz="1200" b="0" i="0" u="none" strike="noStrike" cap="none">
                <a:solidFill>
                  <a:srgbClr val="008000"/>
                </a:solidFill>
                <a:latin typeface="Verdana"/>
                <a:ea typeface="Verdana"/>
                <a:cs typeface="Verdana"/>
                <a:sym typeface="Verdana"/>
              </a:defRPr>
            </a:lvl8pPr>
            <a:lvl9pPr marL="0" marR="0" lvl="8" indent="0" algn="ctr" rtl="0">
              <a:spcBef>
                <a:spcPts val="0"/>
              </a:spcBef>
              <a:spcAft>
                <a:spcPts val="0"/>
              </a:spcAft>
              <a:buNone/>
              <a:defRPr sz="1200" b="0" i="0" u="none" strike="noStrike" cap="none">
                <a:solidFill>
                  <a:srgbClr val="008000"/>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US"/>
              <a:t>‹#›</a:t>
            </a:fld>
            <a:endParaRPr/>
          </a:p>
        </p:txBody>
      </p:sp>
      <p:pic>
        <p:nvPicPr>
          <p:cNvPr id="12" name="Google Shape;12;p33" descr="Description: File:Global Environment Facility Logo.jpg"/>
          <p:cNvPicPr preferRelativeResize="0"/>
          <p:nvPr/>
        </p:nvPicPr>
        <p:blipFill rotWithShape="1">
          <a:blip r:embed="rId15">
            <a:alphaModFix/>
          </a:blip>
          <a:srcRect/>
          <a:stretch/>
        </p:blipFill>
        <p:spPr>
          <a:xfrm>
            <a:off x="7924800" y="106863"/>
            <a:ext cx="609600" cy="714703"/>
          </a:xfrm>
          <a:prstGeom prst="rect">
            <a:avLst/>
          </a:prstGeom>
          <a:noFill/>
          <a:ln>
            <a:noFill/>
          </a:ln>
        </p:spPr>
      </p:pic>
      <p:pic>
        <p:nvPicPr>
          <p:cNvPr id="13" name="Google Shape;13;p33" descr="Description: UNDP logos and branding guidelines "/>
          <p:cNvPicPr preferRelativeResize="0"/>
          <p:nvPr/>
        </p:nvPicPr>
        <p:blipFill rotWithShape="1">
          <a:blip r:embed="rId16">
            <a:alphaModFix/>
          </a:blip>
          <a:srcRect/>
          <a:stretch/>
        </p:blipFill>
        <p:spPr>
          <a:xfrm>
            <a:off x="8615362" y="116716"/>
            <a:ext cx="390525" cy="704850"/>
          </a:xfrm>
          <a:prstGeom prst="rect">
            <a:avLst/>
          </a:prstGeom>
          <a:noFill/>
          <a:ln>
            <a:noFill/>
          </a:ln>
        </p:spPr>
      </p:pic>
      <p:pic>
        <p:nvPicPr>
          <p:cNvPr id="14" name="Google Shape;14;p33" descr="Image result for lo go bá» xÃ¢y dá»±ng"/>
          <p:cNvPicPr preferRelativeResize="0"/>
          <p:nvPr/>
        </p:nvPicPr>
        <p:blipFill rotWithShape="1">
          <a:blip r:embed="rId17">
            <a:alphaModFix/>
          </a:blip>
          <a:srcRect/>
          <a:stretch/>
        </p:blipFill>
        <p:spPr>
          <a:xfrm>
            <a:off x="44450" y="95250"/>
            <a:ext cx="869950" cy="666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29.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g"/></Relationships>
</file>

<file path=ppt/slides/_rels/slide3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 Id="rId9" Type="http://schemas.openxmlformats.org/officeDocument/2006/relationships/image" Target="../media/image4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p:nvPr/>
        </p:nvSpPr>
        <p:spPr>
          <a:xfrm>
            <a:off x="685800" y="3276599"/>
            <a:ext cx="7543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smtClean="0">
                <a:solidFill>
                  <a:srgbClr val="73A3D1"/>
                </a:solidFill>
                <a:latin typeface="Arial"/>
                <a:ea typeface="Arial"/>
                <a:cs typeface="Arial"/>
                <a:sym typeface="Arial"/>
              </a:rPr>
              <a:t>2</a:t>
            </a:r>
            <a:r>
              <a:rPr lang="en-US" sz="2800" b="1">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Thiết</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kế</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tích</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hợp</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tiết</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kiệm</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năng</a:t>
            </a:r>
            <a:r>
              <a:rPr lang="en-US" sz="2800" b="1" dirty="0">
                <a:solidFill>
                  <a:srgbClr val="73A3D1"/>
                </a:solidFill>
                <a:latin typeface="Arial"/>
                <a:ea typeface="Arial"/>
                <a:cs typeface="Arial"/>
                <a:sym typeface="Arial"/>
              </a:rPr>
              <a:t> </a:t>
            </a:r>
            <a:r>
              <a:rPr lang="en-US" sz="2800" b="1" dirty="0" err="1">
                <a:solidFill>
                  <a:srgbClr val="73A3D1"/>
                </a:solidFill>
                <a:latin typeface="Arial"/>
                <a:ea typeface="Arial"/>
                <a:cs typeface="Arial"/>
                <a:sym typeface="Arial"/>
              </a:rPr>
              <a:t>lượng</a:t>
            </a:r>
            <a:endParaRPr sz="2800" b="1" dirty="0">
              <a:solidFill>
                <a:srgbClr val="73A3D1"/>
              </a:solidFill>
              <a:latin typeface="Arial"/>
              <a:ea typeface="Arial"/>
              <a:cs typeface="Arial"/>
              <a:sym typeface="Arial"/>
            </a:endParaRPr>
          </a:p>
        </p:txBody>
      </p:sp>
      <p:sp>
        <p:nvSpPr>
          <p:cNvPr id="104" name="Google Shape;104;p1"/>
          <p:cNvSpPr txBox="1"/>
          <p:nvPr/>
        </p:nvSpPr>
        <p:spPr>
          <a:xfrm>
            <a:off x="612774" y="1120035"/>
            <a:ext cx="7921625" cy="147964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7000"/>
              </a:buClr>
              <a:buSzPts val="2800"/>
              <a:buFont typeface="Noto Sans Symbols"/>
              <a:buNone/>
            </a:pPr>
            <a:r>
              <a:rPr lang="en-US" sz="2800" b="1">
                <a:solidFill>
                  <a:srgbClr val="73A3D1"/>
                </a:solidFill>
                <a:latin typeface="Arial"/>
                <a:ea typeface="Arial"/>
                <a:cs typeface="Arial"/>
                <a:sym typeface="Arial"/>
              </a:rPr>
              <a:t>Dự án nâng cao hiệu quả sử dụng năng lượng trong các tòa nhà thương mại và chung cư cao tầng tại Việt Nam</a:t>
            </a:r>
            <a:endParaRPr sz="2400" b="0">
              <a:solidFill>
                <a:srgbClr val="73A3D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30" name="Google Shape;230;p10"/>
          <p:cNvSpPr/>
          <p:nvPr/>
        </p:nvSpPr>
        <p:spPr>
          <a:xfrm>
            <a:off x="14945" y="1004668"/>
            <a:ext cx="3981451"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10"/>
          <p:cNvSpPr/>
          <p:nvPr/>
        </p:nvSpPr>
        <p:spPr>
          <a:xfrm>
            <a:off x="609600" y="2971800"/>
            <a:ext cx="3886200"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4000" b="1">
                <a:solidFill>
                  <a:schemeClr val="lt1"/>
                </a:solidFill>
                <a:latin typeface="Verdana"/>
                <a:ea typeface="Verdana"/>
                <a:cs typeface="Verdana"/>
                <a:sym typeface="Verdana"/>
              </a:rPr>
              <a:t>II</a:t>
            </a:r>
            <a:endParaRPr/>
          </a:p>
        </p:txBody>
      </p:sp>
      <p:sp>
        <p:nvSpPr>
          <p:cNvPr id="232" name="Google Shape;232;p10"/>
          <p:cNvSpPr txBox="1"/>
          <p:nvPr/>
        </p:nvSpPr>
        <p:spPr>
          <a:xfrm>
            <a:off x="3990536" y="5113303"/>
            <a:ext cx="5181600" cy="49699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lnSpc>
                <a:spcPct val="150000"/>
              </a:lnSpc>
              <a:spcBef>
                <a:spcPts val="0"/>
              </a:spcBef>
              <a:spcAft>
                <a:spcPts val="0"/>
              </a:spcAft>
              <a:buNone/>
            </a:pPr>
            <a:r>
              <a:rPr lang="en-US" sz="2000" b="1">
                <a:solidFill>
                  <a:srgbClr val="7A9F9F"/>
                </a:solidFill>
                <a:latin typeface="Arial"/>
                <a:ea typeface="Arial"/>
                <a:cs typeface="Arial"/>
                <a:sym typeface="Arial"/>
              </a:rPr>
              <a:t>QUY TRÌNH THIẾT KẾ TÍCH HỢP</a:t>
            </a:r>
            <a:endParaRPr sz="2000" b="1">
              <a:solidFill>
                <a:srgbClr val="7A9F9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38" name="Google Shape;238;p11"/>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239" name="Google Shape;239;p11"/>
          <p:cNvSpPr/>
          <p:nvPr/>
        </p:nvSpPr>
        <p:spPr>
          <a:xfrm>
            <a:off x="609600" y="1545372"/>
            <a:ext cx="8534400" cy="40934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1: Cam kết thực hiện</a:t>
            </a:r>
            <a:endParaRPr sz="2000">
              <a:solidFill>
                <a:srgbClr val="000000"/>
              </a:solidFill>
              <a:latin typeface="Arial"/>
              <a:ea typeface="Arial"/>
              <a:cs typeface="Arial"/>
              <a:sym typeface="Arial"/>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2: Xác định những chiến lược thiết kế TKNL tiềm năng </a:t>
            </a:r>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3: Lập mục tiêu về thiết kế TKNL </a:t>
            </a:r>
            <a:endParaRPr sz="2000">
              <a:solidFill>
                <a:srgbClr val="000000"/>
              </a:solidFill>
              <a:latin typeface="Arial"/>
              <a:ea typeface="Arial"/>
              <a:cs typeface="Arial"/>
              <a:sym typeface="Arial"/>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4: Nhận diện và phối hợp tương tác dựa trên các quy tắc</a:t>
            </a:r>
            <a:endParaRPr sz="2000">
              <a:solidFill>
                <a:srgbClr val="000000"/>
              </a:solidFill>
              <a:latin typeface="Arial"/>
              <a:ea typeface="Arial"/>
              <a:cs typeface="Arial"/>
              <a:sym typeface="Arial"/>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5: Phân tích tổng thể công trình </a:t>
            </a:r>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6: Ra quyết định dựa trên chi phí vòng đời công trình </a:t>
            </a:r>
            <a:endParaRPr/>
          </a:p>
          <a:p>
            <a:pPr marL="342900" marR="0" lvl="0" indent="-342900" algn="l" rtl="0">
              <a:spcBef>
                <a:spcPts val="24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Bước 7: Hoàn tất quy trình</a:t>
            </a:r>
            <a:endParaRPr sz="20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457200" y="838200"/>
            <a:ext cx="822960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1200"/>
              </a:spcBef>
              <a:spcAft>
                <a:spcPts val="1200"/>
              </a:spcAft>
              <a:buNone/>
            </a:pPr>
            <a:r>
              <a:rPr lang="en-US">
                <a:solidFill>
                  <a:srgbClr val="000000"/>
                </a:solidFill>
              </a:rPr>
              <a:t>Bước 1: Cam kết thực hiện</a:t>
            </a:r>
            <a:endParaRPr/>
          </a:p>
        </p:txBody>
      </p:sp>
      <p:pic>
        <p:nvPicPr>
          <p:cNvPr id="247" name="Google Shape;247;p12"/>
          <p:cNvPicPr preferRelativeResize="0"/>
          <p:nvPr/>
        </p:nvPicPr>
        <p:blipFill rotWithShape="1">
          <a:blip r:embed="rId3">
            <a:alphaModFix/>
          </a:blip>
          <a:srcRect/>
          <a:stretch/>
        </p:blipFill>
        <p:spPr>
          <a:xfrm>
            <a:off x="6248400" y="2286000"/>
            <a:ext cx="2680072" cy="2847577"/>
          </a:xfrm>
          <a:prstGeom prst="rect">
            <a:avLst/>
          </a:prstGeom>
          <a:noFill/>
          <a:ln>
            <a:noFill/>
          </a:ln>
        </p:spPr>
      </p:pic>
      <p:sp>
        <p:nvSpPr>
          <p:cNvPr id="248" name="Google Shape;248;p12"/>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12</a:t>
            </a:fld>
            <a:endParaRPr/>
          </a:p>
        </p:txBody>
      </p:sp>
      <p:sp>
        <p:nvSpPr>
          <p:cNvPr id="249" name="Google Shape;249;p12"/>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250" name="Google Shape;250;p12"/>
          <p:cNvSpPr txBox="1"/>
          <p:nvPr/>
        </p:nvSpPr>
        <p:spPr>
          <a:xfrm>
            <a:off x="838200" y="2285006"/>
            <a:ext cx="5105400" cy="2896594"/>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Lồng ghép các mục tiêu thiết kế bền vững và sử dụng năng lượng hiệu quả vào Nội dung thiết kế kiến trúc</a:t>
            </a:r>
            <a:endParaRPr sz="200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Cân nhắc các vấn đề về sử dụng năng lượng hiệu quả ở các giai đoạn thiết kế ban đầu </a:t>
            </a:r>
            <a:endParaRPr/>
          </a:p>
          <a:p>
            <a:pPr marL="342900" marR="0" lvl="0" indent="-215900" algn="l" rtl="0">
              <a:spcBef>
                <a:spcPts val="400"/>
              </a:spcBef>
              <a:spcAft>
                <a:spcPts val="0"/>
              </a:spcAft>
              <a:buClr>
                <a:schemeClr val="dk1"/>
              </a:buClr>
              <a:buSzPts val="2000"/>
              <a:buFont typeface="Arial"/>
              <a:buNone/>
            </a:pPr>
            <a:endParaRPr sz="2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152400" y="763360"/>
            <a:ext cx="9067800" cy="642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Bước 2: Xác định những chiến lược thiết kế TKNL tiềm năng</a:t>
            </a:r>
            <a:endParaRPr>
              <a:solidFill>
                <a:srgbClr val="191919"/>
              </a:solidFill>
            </a:endParaRPr>
          </a:p>
        </p:txBody>
      </p:sp>
      <p:sp>
        <p:nvSpPr>
          <p:cNvPr id="258" name="Google Shape;258;p13"/>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13</a:t>
            </a:fld>
            <a:endParaRPr/>
          </a:p>
        </p:txBody>
      </p:sp>
      <p:sp>
        <p:nvSpPr>
          <p:cNvPr id="259" name="Google Shape;259;p13"/>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260" name="Google Shape;260;p13"/>
          <p:cNvSpPr txBox="1"/>
          <p:nvPr/>
        </p:nvSpPr>
        <p:spPr>
          <a:xfrm>
            <a:off x="282824" y="1219200"/>
            <a:ext cx="8784976" cy="5400600"/>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1600"/>
              <a:buFont typeface="Arial"/>
              <a:buNone/>
            </a:pPr>
            <a:r>
              <a:rPr lang="en-US" sz="1600" b="1">
                <a:solidFill>
                  <a:schemeClr val="dk1"/>
                </a:solidFill>
                <a:latin typeface="Arial"/>
                <a:ea typeface="Arial"/>
                <a:cs typeface="Arial"/>
                <a:sym typeface="Arial"/>
              </a:rPr>
              <a:t>Các cơ hội tiềm năng IED</a:t>
            </a:r>
            <a:endParaRPr/>
          </a:p>
          <a:p>
            <a:pPr marL="342900" marR="0" lvl="0" indent="-342900" algn="l" rtl="0">
              <a:spcBef>
                <a:spcPts val="320"/>
              </a:spcBef>
              <a:spcAft>
                <a:spcPts val="0"/>
              </a:spcAft>
              <a:buClr>
                <a:schemeClr val="dk1"/>
              </a:buClr>
              <a:buSzPts val="1600"/>
              <a:buFont typeface="Arial"/>
              <a:buChar char="•"/>
            </a:pPr>
            <a:r>
              <a:rPr lang="en-US" sz="1600">
                <a:solidFill>
                  <a:schemeClr val="dk1"/>
                </a:solidFill>
                <a:latin typeface="Arial"/>
                <a:ea typeface="Arial"/>
                <a:cs typeface="Arial"/>
                <a:sym typeface="Arial"/>
              </a:rPr>
              <a:t>Nhận dạng các cơ hội bằng việc hiểu rõ  đặc điểm sử dụng năng lượng và chi phí của một dự án cụ thể.</a:t>
            </a:r>
            <a:endParaRPr/>
          </a:p>
          <a:p>
            <a:pPr marL="342900" marR="0" lvl="0" indent="-342900" algn="l" rtl="0">
              <a:spcBef>
                <a:spcPts val="320"/>
              </a:spcBef>
              <a:spcAft>
                <a:spcPts val="0"/>
              </a:spcAft>
              <a:buClr>
                <a:schemeClr val="dk1"/>
              </a:buClr>
              <a:buSzPts val="1600"/>
              <a:buFont typeface="Arial"/>
              <a:buChar char="•"/>
            </a:pPr>
            <a:r>
              <a:rPr lang="en-US" sz="1600">
                <a:solidFill>
                  <a:schemeClr val="dk1"/>
                </a:solidFill>
                <a:latin typeface="Arial"/>
                <a:ea typeface="Arial"/>
                <a:cs typeface="Arial"/>
                <a:sym typeface="Arial"/>
              </a:rPr>
              <a:t>Kiểm tra các đặc điểm sử dụng năng lượng/chi phí của một công trình “tham khảo” đáp ứng tiêu chuẩn</a:t>
            </a:r>
            <a:endParaRPr sz="160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None/>
            </a:pPr>
            <a:r>
              <a:rPr lang="en-US" sz="1600">
                <a:solidFill>
                  <a:schemeClr val="dk1"/>
                </a:solidFill>
                <a:latin typeface="Arial"/>
                <a:ea typeface="Arial"/>
                <a:cs typeface="Arial"/>
                <a:sym typeface="Arial"/>
              </a:rPr>
              <a:t>• 	Áp dụng các chiến lược thiết kế bao gồm tránh phụ tải phát sinh và các hệ thống sử dụng năng lượng hiệu quả</a:t>
            </a:r>
            <a:endParaRPr sz="1600">
              <a:solidFill>
                <a:schemeClr val="dk1"/>
              </a:solidFill>
              <a:latin typeface="Arial"/>
              <a:ea typeface="Arial"/>
              <a:cs typeface="Arial"/>
              <a:sym typeface="Arial"/>
            </a:endParaRPr>
          </a:p>
          <a:p>
            <a:pPr marL="342900" marR="0" lvl="0" indent="-342900" algn="l" rtl="0">
              <a:spcBef>
                <a:spcPts val="32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342900" marR="0" lvl="0" indent="-241300" algn="l" rtl="0">
              <a:spcBef>
                <a:spcPts val="32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342900" marR="0" lvl="0" indent="-241300" algn="l" rtl="0">
              <a:spcBef>
                <a:spcPts val="320"/>
              </a:spcBef>
              <a:spcAft>
                <a:spcPts val="0"/>
              </a:spcAft>
              <a:buClr>
                <a:schemeClr val="dk1"/>
              </a:buClr>
              <a:buSzPts val="1600"/>
              <a:buFont typeface="Arial"/>
              <a:buNone/>
            </a:pPr>
            <a:endParaRPr sz="1600">
              <a:solidFill>
                <a:schemeClr val="dk1"/>
              </a:solidFill>
              <a:latin typeface="Arial"/>
              <a:ea typeface="Arial"/>
              <a:cs typeface="Arial"/>
              <a:sym typeface="Arial"/>
            </a:endParaRPr>
          </a:p>
        </p:txBody>
      </p:sp>
      <p:grpSp>
        <p:nvGrpSpPr>
          <p:cNvPr id="261" name="Google Shape;261;p13"/>
          <p:cNvGrpSpPr/>
          <p:nvPr/>
        </p:nvGrpSpPr>
        <p:grpSpPr>
          <a:xfrm>
            <a:off x="2612758" y="2952576"/>
            <a:ext cx="6264696" cy="3390280"/>
            <a:chOff x="3347864" y="1849504"/>
            <a:chExt cx="5796136" cy="2833482"/>
          </a:xfrm>
        </p:grpSpPr>
        <p:pic>
          <p:nvPicPr>
            <p:cNvPr id="262" name="Google Shape;262;p13"/>
            <p:cNvPicPr preferRelativeResize="0"/>
            <p:nvPr/>
          </p:nvPicPr>
          <p:blipFill rotWithShape="1">
            <a:blip r:embed="rId3">
              <a:alphaModFix/>
            </a:blip>
            <a:srcRect l="5361" b="3913"/>
            <a:stretch/>
          </p:blipFill>
          <p:spPr>
            <a:xfrm>
              <a:off x="3347864" y="1849504"/>
              <a:ext cx="5796136" cy="2833482"/>
            </a:xfrm>
            <a:prstGeom prst="rect">
              <a:avLst/>
            </a:prstGeom>
            <a:noFill/>
            <a:ln>
              <a:noFill/>
            </a:ln>
          </p:spPr>
        </p:pic>
        <p:sp>
          <p:nvSpPr>
            <p:cNvPr id="263" name="Google Shape;263;p13"/>
            <p:cNvSpPr txBox="1"/>
            <p:nvPr/>
          </p:nvSpPr>
          <p:spPr>
            <a:xfrm>
              <a:off x="3609551" y="1944514"/>
              <a:ext cx="1057511" cy="34725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Thiết bị văn phòng</a:t>
              </a:r>
              <a:endParaRPr sz="1050">
                <a:solidFill>
                  <a:schemeClr val="lt1"/>
                </a:solidFill>
                <a:latin typeface="Arial"/>
                <a:ea typeface="Arial"/>
                <a:cs typeface="Arial"/>
                <a:sym typeface="Arial"/>
              </a:endParaRPr>
            </a:p>
          </p:txBody>
        </p:sp>
        <p:sp>
          <p:nvSpPr>
            <p:cNvPr id="264" name="Google Shape;264;p13"/>
            <p:cNvSpPr txBox="1"/>
            <p:nvPr/>
          </p:nvSpPr>
          <p:spPr>
            <a:xfrm>
              <a:off x="5436096" y="2132856"/>
              <a:ext cx="1008112" cy="29085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Sưởi ấm</a:t>
              </a:r>
              <a:endParaRPr sz="1050">
                <a:solidFill>
                  <a:schemeClr val="lt1"/>
                </a:solidFill>
                <a:latin typeface="Arial"/>
                <a:ea typeface="Arial"/>
                <a:cs typeface="Arial"/>
                <a:sym typeface="Arial"/>
              </a:endParaRPr>
            </a:p>
          </p:txBody>
        </p:sp>
        <p:sp>
          <p:nvSpPr>
            <p:cNvPr id="265" name="Google Shape;265;p13"/>
            <p:cNvSpPr txBox="1"/>
            <p:nvPr/>
          </p:nvSpPr>
          <p:spPr>
            <a:xfrm>
              <a:off x="5868144" y="3068960"/>
              <a:ext cx="720080" cy="253916"/>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Làm mát</a:t>
              </a:r>
              <a:endParaRPr sz="1050">
                <a:solidFill>
                  <a:schemeClr val="lt1"/>
                </a:solidFill>
                <a:latin typeface="Arial"/>
                <a:ea typeface="Arial"/>
                <a:cs typeface="Arial"/>
                <a:sym typeface="Arial"/>
              </a:endParaRPr>
            </a:p>
          </p:txBody>
        </p:sp>
        <p:sp>
          <p:nvSpPr>
            <p:cNvPr id="266" name="Google Shape;266;p13"/>
            <p:cNvSpPr txBox="1"/>
            <p:nvPr/>
          </p:nvSpPr>
          <p:spPr>
            <a:xfrm>
              <a:off x="5436096" y="3868218"/>
              <a:ext cx="750584" cy="29085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Quạt</a:t>
              </a:r>
              <a:endParaRPr sz="1050">
                <a:solidFill>
                  <a:schemeClr val="lt1"/>
                </a:solidFill>
                <a:latin typeface="Arial"/>
                <a:ea typeface="Arial"/>
                <a:cs typeface="Arial"/>
                <a:sym typeface="Arial"/>
              </a:endParaRPr>
            </a:p>
          </p:txBody>
        </p:sp>
        <p:sp>
          <p:nvSpPr>
            <p:cNvPr id="267" name="Google Shape;267;p13"/>
            <p:cNvSpPr txBox="1"/>
            <p:nvPr/>
          </p:nvSpPr>
          <p:spPr>
            <a:xfrm flipH="1">
              <a:off x="4716016" y="4221088"/>
              <a:ext cx="936104" cy="253916"/>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Nước nóng</a:t>
              </a:r>
              <a:endParaRPr sz="1050">
                <a:solidFill>
                  <a:schemeClr val="lt1"/>
                </a:solidFill>
                <a:latin typeface="Arial"/>
                <a:ea typeface="Arial"/>
                <a:cs typeface="Arial"/>
                <a:sym typeface="Arial"/>
              </a:endParaRPr>
            </a:p>
          </p:txBody>
        </p:sp>
        <p:sp>
          <p:nvSpPr>
            <p:cNvPr id="268" name="Google Shape;268;p13"/>
            <p:cNvSpPr txBox="1"/>
            <p:nvPr/>
          </p:nvSpPr>
          <p:spPr>
            <a:xfrm flipH="1">
              <a:off x="3347864" y="3501008"/>
              <a:ext cx="720080" cy="415498"/>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Chiếu sáng</a:t>
              </a:r>
              <a:endParaRPr sz="1050">
                <a:solidFill>
                  <a:schemeClr val="lt1"/>
                </a:solidFill>
                <a:latin typeface="Arial"/>
                <a:ea typeface="Arial"/>
                <a:cs typeface="Arial"/>
                <a:sym typeface="Arial"/>
              </a:endParaRPr>
            </a:p>
          </p:txBody>
        </p:sp>
        <p:sp>
          <p:nvSpPr>
            <p:cNvPr id="269" name="Google Shape;269;p13"/>
            <p:cNvSpPr txBox="1"/>
            <p:nvPr/>
          </p:nvSpPr>
          <p:spPr>
            <a:xfrm>
              <a:off x="7596335" y="1924665"/>
              <a:ext cx="1512272" cy="2758321"/>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từ chiếu sáng</a:t>
              </a: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từ thiết bị văn phòng</a:t>
              </a: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từ  người dùng</a:t>
              </a: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ừ vỏ công trình</a:t>
              </a: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mặt trời</a:t>
              </a: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r>
                <a:rPr lang="en-US" sz="1050">
                  <a:solidFill>
                    <a:schemeClr val="lt1"/>
                  </a:solidFill>
                  <a:latin typeface="Arial"/>
                  <a:ea typeface="Arial"/>
                  <a:cs typeface="Arial"/>
                  <a:sym typeface="Arial"/>
                </a:rPr>
                <a:t>Hấp thụ nhiệt từ không khí bên ngoài</a:t>
              </a:r>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a:p>
              <a:pPr marL="0" marR="0" lvl="0" indent="0" algn="l" rtl="0">
                <a:spcBef>
                  <a:spcPts val="0"/>
                </a:spcBef>
                <a:spcAft>
                  <a:spcPts val="0"/>
                </a:spcAft>
                <a:buNone/>
              </a:pPr>
              <a:endParaRPr sz="1050">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p:nvPr>
        </p:nvSpPr>
        <p:spPr>
          <a:xfrm>
            <a:off x="533400" y="838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800"/>
              <a:buFont typeface="Arial"/>
              <a:buNone/>
            </a:pPr>
            <a:r>
              <a:rPr lang="en-US" sz="2400">
                <a:solidFill>
                  <a:srgbClr val="000000"/>
                </a:solidFill>
                <a:latin typeface="Arial"/>
                <a:ea typeface="Arial"/>
                <a:cs typeface="Arial"/>
                <a:sym typeface="Arial"/>
              </a:rPr>
              <a:t>Bước 3: Lập mục tiêu về thiết kế TKNL </a:t>
            </a:r>
            <a:r>
              <a:rPr lang="en-US" sz="2400">
                <a:solidFill>
                  <a:srgbClr val="191919"/>
                </a:solidFill>
                <a:latin typeface="Arial"/>
                <a:ea typeface="Arial"/>
                <a:cs typeface="Arial"/>
                <a:sym typeface="Arial"/>
              </a:rPr>
              <a:t/>
            </a:r>
            <a:br>
              <a:rPr lang="en-US" sz="2400">
                <a:solidFill>
                  <a:srgbClr val="191919"/>
                </a:solidFill>
                <a:latin typeface="Arial"/>
                <a:ea typeface="Arial"/>
                <a:cs typeface="Arial"/>
                <a:sym typeface="Arial"/>
              </a:rPr>
            </a:br>
            <a:endParaRPr sz="2400">
              <a:solidFill>
                <a:srgbClr val="191919"/>
              </a:solidFill>
              <a:latin typeface="Arial"/>
              <a:ea typeface="Arial"/>
              <a:cs typeface="Arial"/>
              <a:sym typeface="Arial"/>
            </a:endParaRPr>
          </a:p>
        </p:txBody>
      </p:sp>
      <p:sp>
        <p:nvSpPr>
          <p:cNvPr id="277" name="Google Shape;277;p14"/>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278" name="Google Shape;278;p14"/>
          <p:cNvSpPr txBox="1"/>
          <p:nvPr/>
        </p:nvSpPr>
        <p:spPr>
          <a:xfrm>
            <a:off x="457200" y="3200400"/>
            <a:ext cx="2819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91919"/>
                </a:solidFill>
                <a:latin typeface="Arial"/>
                <a:ea typeface="Arial"/>
                <a:cs typeface="Arial"/>
                <a:sym typeface="Arial"/>
              </a:rPr>
              <a:t>Ví dụ:</a:t>
            </a:r>
            <a:endParaRPr sz="1800">
              <a:solidFill>
                <a:srgbClr val="191919"/>
              </a:solidFill>
              <a:latin typeface="Arial"/>
              <a:ea typeface="Arial"/>
              <a:cs typeface="Arial"/>
              <a:sym typeface="Arial"/>
            </a:endParaRPr>
          </a:p>
        </p:txBody>
      </p:sp>
      <p:sp>
        <p:nvSpPr>
          <p:cNvPr id="279" name="Google Shape;279;p14"/>
          <p:cNvSpPr txBox="1"/>
          <p:nvPr/>
        </p:nvSpPr>
        <p:spPr>
          <a:xfrm>
            <a:off x="437456" y="1371600"/>
            <a:ext cx="8706544" cy="18288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360"/>
              </a:spcBef>
              <a:spcAft>
                <a:spcPts val="0"/>
              </a:spcAft>
              <a:buClr>
                <a:schemeClr val="dk1"/>
              </a:buClr>
              <a:buSzPts val="1800"/>
              <a:buFont typeface="Noto Sans Symbols"/>
              <a:buChar char="▪"/>
            </a:pPr>
            <a:r>
              <a:rPr lang="en-US" sz="2000" b="0">
                <a:solidFill>
                  <a:srgbClr val="080808"/>
                </a:solidFill>
                <a:latin typeface="Arial"/>
                <a:ea typeface="Arial"/>
                <a:cs typeface="Arial"/>
                <a:sym typeface="Arial"/>
              </a:rPr>
              <a:t>Lập mục tiêu tổng thể cao hơn tiêu chuẩn “bình thường” </a:t>
            </a:r>
            <a:endParaRPr/>
          </a:p>
          <a:p>
            <a:pPr marL="457200" marR="0" lvl="0" indent="-342900" algn="l" rtl="0">
              <a:spcBef>
                <a:spcPts val="360"/>
              </a:spcBef>
              <a:spcAft>
                <a:spcPts val="0"/>
              </a:spcAft>
              <a:buClr>
                <a:schemeClr val="dk1"/>
              </a:buClr>
              <a:buSzPts val="1800"/>
              <a:buFont typeface="Noto Sans Symbols"/>
              <a:buChar char="▪"/>
            </a:pPr>
            <a:r>
              <a:rPr lang="en-US" sz="2000" b="0">
                <a:solidFill>
                  <a:srgbClr val="080808"/>
                </a:solidFill>
                <a:latin typeface="Arial"/>
                <a:ea typeface="Arial"/>
                <a:cs typeface="Arial"/>
                <a:sym typeface="Arial"/>
              </a:rPr>
              <a:t>Lập các mục tiêu thiết kế tham vọng nhưng thực tế cho tất cả các thành viên của nhóm thiết kế ngay từ khi bắt đầu thiết kế phương án</a:t>
            </a:r>
            <a:endParaRPr/>
          </a:p>
          <a:p>
            <a:pPr marL="457200" marR="0" lvl="0" indent="-342900" algn="l" rtl="0">
              <a:spcBef>
                <a:spcPts val="360"/>
              </a:spcBef>
              <a:spcAft>
                <a:spcPts val="0"/>
              </a:spcAft>
              <a:buClr>
                <a:schemeClr val="dk1"/>
              </a:buClr>
              <a:buSzPts val="1800"/>
              <a:buFont typeface="Noto Sans Symbols"/>
              <a:buChar char="▪"/>
            </a:pPr>
            <a:r>
              <a:rPr lang="en-US" sz="2000" b="0">
                <a:solidFill>
                  <a:srgbClr val="080808"/>
                </a:solidFill>
                <a:latin typeface="Arial"/>
                <a:ea typeface="Arial"/>
                <a:cs typeface="Arial"/>
                <a:sym typeface="Arial"/>
              </a:rPr>
              <a:t>Các mục tiêu này bao gồm việc tránh phát sinh phụ tải và hiệu quả hệ thống</a:t>
            </a:r>
            <a:endParaRPr/>
          </a:p>
          <a:p>
            <a:pPr marL="457200" marR="0" lvl="0" indent="-228600" algn="l" rtl="0">
              <a:spcBef>
                <a:spcPts val="360"/>
              </a:spcBef>
              <a:spcAft>
                <a:spcPts val="0"/>
              </a:spcAft>
              <a:buClr>
                <a:schemeClr val="dk1"/>
              </a:buClr>
              <a:buSzPts val="1800"/>
              <a:buFont typeface="Noto Sans Symbols"/>
              <a:buNone/>
            </a:pPr>
            <a:endParaRPr sz="2000" b="0">
              <a:solidFill>
                <a:srgbClr val="080808"/>
              </a:solidFill>
              <a:latin typeface="Arial"/>
              <a:ea typeface="Arial"/>
              <a:cs typeface="Arial"/>
              <a:sym typeface="Arial"/>
            </a:endParaRPr>
          </a:p>
        </p:txBody>
      </p:sp>
      <p:sp>
        <p:nvSpPr>
          <p:cNvPr id="280" name="Google Shape;280;p14"/>
          <p:cNvSpPr txBox="1"/>
          <p:nvPr/>
        </p:nvSpPr>
        <p:spPr>
          <a:xfrm>
            <a:off x="652094" y="3774706"/>
            <a:ext cx="4138634" cy="2473694"/>
          </a:xfrm>
          <a:prstGeom prst="rect">
            <a:avLst/>
          </a:prstGeom>
          <a:solidFill>
            <a:schemeClr val="accent1">
              <a:alpha val="9803"/>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20000"/>
              </a:lnSpc>
              <a:spcBef>
                <a:spcPts val="360"/>
              </a:spcBef>
              <a:spcAft>
                <a:spcPts val="0"/>
              </a:spcAft>
              <a:buClr>
                <a:schemeClr val="dk1"/>
              </a:buClr>
              <a:buSzPts val="1800"/>
              <a:buFont typeface="Noto Sans Symbols"/>
              <a:buNone/>
            </a:pPr>
            <a:r>
              <a:rPr lang="en-US" sz="1300" b="1">
                <a:solidFill>
                  <a:schemeClr val="dk1"/>
                </a:solidFill>
                <a:latin typeface="Arial"/>
                <a:ea typeface="Arial"/>
                <a:cs typeface="Arial"/>
                <a:sym typeface="Arial"/>
              </a:rPr>
              <a:t>	Mục tiêu của các chiến lược tránh phát sinh phụ tải </a:t>
            </a:r>
            <a:endParaRPr/>
          </a:p>
          <a:p>
            <a:pPr marL="457200" marR="0" lvl="0" indent="-342900" algn="l" rtl="0">
              <a:lnSpc>
                <a:spcPct val="120000"/>
              </a:lnSpc>
              <a:spcBef>
                <a:spcPts val="360"/>
              </a:spcBef>
              <a:spcAft>
                <a:spcPts val="0"/>
              </a:spcAft>
              <a:buClr>
                <a:schemeClr val="dk1"/>
              </a:buClr>
              <a:buSzPts val="1800"/>
              <a:buFont typeface="Arial"/>
              <a:buChar char="•"/>
            </a:pPr>
            <a:r>
              <a:rPr lang="en-US" sz="1300" b="0">
                <a:solidFill>
                  <a:schemeClr val="dk1"/>
                </a:solidFill>
                <a:latin typeface="Arial"/>
                <a:ea typeface="Arial"/>
                <a:cs typeface="Arial"/>
                <a:sym typeface="Arial"/>
              </a:rPr>
              <a:t>Hiệu quả sử dụng ánh sáng tự nhiên</a:t>
            </a:r>
            <a:endParaRPr/>
          </a:p>
          <a:p>
            <a:pPr marL="457200" marR="0" lvl="0" indent="-342900" algn="l" rtl="0">
              <a:lnSpc>
                <a:spcPct val="120000"/>
              </a:lnSpc>
              <a:spcBef>
                <a:spcPts val="360"/>
              </a:spcBef>
              <a:spcAft>
                <a:spcPts val="0"/>
              </a:spcAft>
              <a:buClr>
                <a:schemeClr val="dk1"/>
              </a:buClr>
              <a:buSzPts val="1800"/>
              <a:buFont typeface="Noto Sans Symbols"/>
              <a:buNone/>
            </a:pPr>
            <a:r>
              <a:rPr lang="en-US" sz="1300" b="0">
                <a:solidFill>
                  <a:schemeClr val="dk1"/>
                </a:solidFill>
                <a:latin typeface="Arial"/>
                <a:ea typeface="Arial"/>
                <a:cs typeface="Arial"/>
                <a:sym typeface="Arial"/>
              </a:rPr>
              <a:t>	– Hệ số chiếu sáng trung bình vượt quá 2% trên 75% các không gian với các nhiệm vụ quan trọng  </a:t>
            </a:r>
            <a:endParaRPr/>
          </a:p>
          <a:p>
            <a:pPr marL="457200" marR="0" lvl="0" indent="-342900" algn="l" rtl="0">
              <a:lnSpc>
                <a:spcPct val="120000"/>
              </a:lnSpc>
              <a:spcBef>
                <a:spcPts val="360"/>
              </a:spcBef>
              <a:spcAft>
                <a:spcPts val="0"/>
              </a:spcAft>
              <a:buClr>
                <a:schemeClr val="dk1"/>
              </a:buClr>
              <a:buSzPts val="1800"/>
              <a:buFont typeface="Arial"/>
              <a:buChar char="•"/>
            </a:pPr>
            <a:r>
              <a:rPr lang="en-US" sz="1300" b="0">
                <a:solidFill>
                  <a:schemeClr val="dk1"/>
                </a:solidFill>
                <a:latin typeface="Arial"/>
                <a:ea typeface="Arial"/>
                <a:cs typeface="Arial"/>
                <a:sym typeface="Arial"/>
              </a:rPr>
              <a:t>Các đặc tính của kính</a:t>
            </a:r>
            <a:endParaRPr/>
          </a:p>
          <a:p>
            <a:pPr marL="457200" marR="0" lvl="0" indent="-342900" algn="l" rtl="0">
              <a:lnSpc>
                <a:spcPct val="120000"/>
              </a:lnSpc>
              <a:spcBef>
                <a:spcPts val="360"/>
              </a:spcBef>
              <a:spcAft>
                <a:spcPts val="0"/>
              </a:spcAft>
              <a:buClr>
                <a:schemeClr val="dk1"/>
              </a:buClr>
              <a:buSzPts val="1800"/>
              <a:buFont typeface="Noto Sans Symbols"/>
              <a:buNone/>
            </a:pPr>
            <a:r>
              <a:rPr lang="en-US" sz="1300" b="0">
                <a:solidFill>
                  <a:schemeClr val="dk1"/>
                </a:solidFill>
                <a:latin typeface="Arial"/>
                <a:ea typeface="Arial"/>
                <a:cs typeface="Arial"/>
                <a:sym typeface="Arial"/>
              </a:rPr>
              <a:t>	– Hệ số che nắng bằng 0,35 hoặc thấp hơn </a:t>
            </a:r>
            <a:endParaRPr/>
          </a:p>
          <a:p>
            <a:pPr marL="457200" marR="0" lvl="0" indent="-342900" algn="l" rtl="0">
              <a:lnSpc>
                <a:spcPct val="120000"/>
              </a:lnSpc>
              <a:spcBef>
                <a:spcPts val="360"/>
              </a:spcBef>
              <a:spcAft>
                <a:spcPts val="0"/>
              </a:spcAft>
              <a:buClr>
                <a:schemeClr val="dk1"/>
              </a:buClr>
              <a:buSzPts val="1800"/>
              <a:buFont typeface="Noto Sans Symbols"/>
              <a:buNone/>
            </a:pPr>
            <a:r>
              <a:rPr lang="en-US" sz="1300" b="0">
                <a:solidFill>
                  <a:schemeClr val="dk1"/>
                </a:solidFill>
                <a:latin typeface="Arial"/>
                <a:ea typeface="Arial"/>
                <a:cs typeface="Arial"/>
                <a:sym typeface="Arial"/>
              </a:rPr>
              <a:t>	– Giá trị U bằng 0,8 hoặc thấp hơn</a:t>
            </a:r>
            <a:endParaRPr sz="1300" b="0">
              <a:solidFill>
                <a:schemeClr val="dk1"/>
              </a:solidFill>
              <a:latin typeface="Arial"/>
              <a:ea typeface="Arial"/>
              <a:cs typeface="Arial"/>
              <a:sym typeface="Arial"/>
            </a:endParaRPr>
          </a:p>
        </p:txBody>
      </p:sp>
      <p:sp>
        <p:nvSpPr>
          <p:cNvPr id="281" name="Google Shape;281;p14"/>
          <p:cNvSpPr txBox="1"/>
          <p:nvPr/>
        </p:nvSpPr>
        <p:spPr>
          <a:xfrm>
            <a:off x="4972574" y="3774706"/>
            <a:ext cx="3810000" cy="2473694"/>
          </a:xfrm>
          <a:prstGeom prst="rect">
            <a:avLst/>
          </a:prstGeom>
          <a:solidFill>
            <a:schemeClr val="accent1">
              <a:alpha val="9803"/>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Mục tiêu hiệu quả hệ thống</a:t>
            </a:r>
            <a:endParaRPr sz="1300" b="1" i="0" u="none" strike="noStrike" cap="none">
              <a:solidFill>
                <a:schemeClr val="dk1"/>
              </a:solidFill>
              <a:latin typeface="Arial"/>
              <a:ea typeface="Arial"/>
              <a:cs typeface="Arial"/>
              <a:sym typeface="Arial"/>
            </a:endParaRPr>
          </a:p>
          <a:p>
            <a:pPr marL="342900" marR="0" lvl="0" indent="-342900" algn="l" rtl="0">
              <a:lnSpc>
                <a:spcPct val="10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a:t>
            </a:r>
            <a:r>
              <a:rPr lang="en-US" sz="1300">
                <a:solidFill>
                  <a:schemeClr val="dk1"/>
                </a:solidFill>
                <a:latin typeface="Arial"/>
                <a:ea typeface="Arial"/>
                <a:cs typeface="Arial"/>
                <a:sym typeface="Arial"/>
              </a:rPr>
              <a:t>Công suất quạt</a:t>
            </a:r>
            <a:endParaRPr sz="1300" b="0" i="0" u="none" strike="noStrike" cap="none">
              <a:solidFill>
                <a:schemeClr val="dk1"/>
              </a:solidFill>
              <a:latin typeface="Arial"/>
              <a:ea typeface="Arial"/>
              <a:cs typeface="Arial"/>
              <a:sym typeface="Arial"/>
            </a:endParaRPr>
          </a:p>
          <a:p>
            <a:pPr marL="342900" marR="0" lvl="0" indent="-342900" algn="l" rtl="0">
              <a:lnSpc>
                <a:spcPct val="10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 Công  suất riêng của quạt </a:t>
            </a:r>
            <a:r>
              <a:rPr lang="en-US" sz="1300">
                <a:solidFill>
                  <a:schemeClr val="dk1"/>
                </a:solidFill>
                <a:latin typeface="Arial"/>
                <a:ea typeface="Arial"/>
                <a:cs typeface="Arial"/>
                <a:sym typeface="Arial"/>
              </a:rPr>
              <a:t>thấp</a:t>
            </a:r>
            <a:r>
              <a:rPr lang="en-US" sz="1300" b="0" i="0" u="none" strike="noStrike" cap="none">
                <a:solidFill>
                  <a:schemeClr val="dk1"/>
                </a:solidFill>
                <a:latin typeface="Arial"/>
                <a:ea typeface="Arial"/>
                <a:cs typeface="Arial"/>
                <a:sym typeface="Arial"/>
              </a:rPr>
              <a:t> hơn 30% so với Quy chuẩn</a:t>
            </a:r>
            <a:endParaRPr sz="1300" b="0" i="0" u="none" strike="noStrike" cap="none">
              <a:solidFill>
                <a:schemeClr val="dk1"/>
              </a:solidFill>
              <a:latin typeface="Arial"/>
              <a:ea typeface="Arial"/>
              <a:cs typeface="Arial"/>
              <a:sym typeface="Arial"/>
            </a:endParaRPr>
          </a:p>
          <a:p>
            <a:pPr marL="342900" marR="0" lvl="0" indent="-342900" algn="l" rtl="0">
              <a:lnSpc>
                <a:spcPct val="10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Các </a:t>
            </a:r>
            <a:r>
              <a:rPr lang="en-US" sz="1300">
                <a:solidFill>
                  <a:schemeClr val="dk1"/>
                </a:solidFill>
                <a:latin typeface="Arial"/>
                <a:ea typeface="Arial"/>
                <a:cs typeface="Arial"/>
                <a:sym typeface="Arial"/>
              </a:rPr>
              <a:t>tổ máy</a:t>
            </a:r>
            <a:r>
              <a:rPr lang="en-US" sz="1300" b="0" i="0" u="none" strike="noStrike" cap="none">
                <a:solidFill>
                  <a:schemeClr val="dk1"/>
                </a:solidFill>
                <a:latin typeface="Arial"/>
                <a:ea typeface="Arial"/>
                <a:cs typeface="Arial"/>
                <a:sym typeface="Arial"/>
              </a:rPr>
              <a:t> thu hồi nhiệt (thông gió) </a:t>
            </a:r>
            <a:endParaRPr/>
          </a:p>
          <a:p>
            <a:pPr marL="342900" marR="0" lvl="0" indent="-342900" algn="l" rtl="0">
              <a:lnSpc>
                <a:spcPct val="100000"/>
              </a:lnSpc>
              <a:spcBef>
                <a:spcPts val="260"/>
              </a:spcBef>
              <a:spcAft>
                <a:spcPts val="0"/>
              </a:spcAft>
              <a:buClr>
                <a:schemeClr val="dk1"/>
              </a:buClr>
              <a:buSzPts val="1300"/>
              <a:buFont typeface="Arial"/>
              <a:buNone/>
            </a:pPr>
            <a:r>
              <a:rPr lang="en-US" sz="1300" b="0" i="0" u="none" strike="noStrike" cap="none">
                <a:solidFill>
                  <a:schemeClr val="dk1"/>
                </a:solidFill>
                <a:latin typeface="Arial"/>
                <a:ea typeface="Arial"/>
                <a:cs typeface="Arial"/>
                <a:sym typeface="Arial"/>
              </a:rPr>
              <a:t>	– </a:t>
            </a:r>
            <a:r>
              <a:rPr lang="en-US" sz="1300">
                <a:solidFill>
                  <a:schemeClr val="dk1"/>
                </a:solidFill>
                <a:latin typeface="Arial"/>
                <a:ea typeface="Arial"/>
                <a:cs typeface="Arial"/>
                <a:sym typeface="Arial"/>
              </a:rPr>
              <a:t>Hiệu suất</a:t>
            </a:r>
            <a:r>
              <a:rPr lang="en-US" sz="1300" b="0" i="0" u="none" strike="noStrike" cap="none">
                <a:solidFill>
                  <a:schemeClr val="dk1"/>
                </a:solidFill>
                <a:latin typeface="Arial"/>
                <a:ea typeface="Arial"/>
                <a:cs typeface="Arial"/>
                <a:sym typeface="Arial"/>
              </a:rPr>
              <a:t> 0,75 hoặc </a:t>
            </a:r>
            <a:r>
              <a:rPr lang="en-US" sz="1300">
                <a:solidFill>
                  <a:schemeClr val="dk1"/>
                </a:solidFill>
                <a:latin typeface="Arial"/>
                <a:ea typeface="Arial"/>
                <a:cs typeface="Arial"/>
                <a:sym typeface="Arial"/>
              </a:rPr>
              <a:t>thấp</a:t>
            </a:r>
            <a:r>
              <a:rPr lang="en-US" sz="1300" b="0" i="0" u="none" strike="noStrike" cap="none">
                <a:solidFill>
                  <a:schemeClr val="dk1"/>
                </a:solidFill>
                <a:latin typeface="Arial"/>
                <a:ea typeface="Arial"/>
                <a:cs typeface="Arial"/>
                <a:sym typeface="Arial"/>
              </a:rPr>
              <a:t> hơn </a:t>
            </a: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228600" y="685800"/>
            <a:ext cx="8617640"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1200"/>
              </a:spcBef>
              <a:spcAft>
                <a:spcPts val="1200"/>
              </a:spcAft>
              <a:buNone/>
            </a:pPr>
            <a:r>
              <a:rPr lang="en-US">
                <a:solidFill>
                  <a:srgbClr val="191919"/>
                </a:solidFill>
              </a:rPr>
              <a:t> </a:t>
            </a:r>
            <a:r>
              <a:rPr lang="en-US">
                <a:solidFill>
                  <a:srgbClr val="000000"/>
                </a:solidFill>
              </a:rPr>
              <a:t>Bước 4: Nhận diện và phối hợp tương tác dựa trên các quy tắc</a:t>
            </a:r>
            <a:endParaRPr>
              <a:solidFill>
                <a:srgbClr val="000000"/>
              </a:solidFill>
            </a:endParaRPr>
          </a:p>
        </p:txBody>
      </p:sp>
      <p:sp>
        <p:nvSpPr>
          <p:cNvPr id="289" name="Google Shape;289;p15"/>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15</a:t>
            </a:fld>
            <a:endParaRPr/>
          </a:p>
        </p:txBody>
      </p:sp>
      <p:sp>
        <p:nvSpPr>
          <p:cNvPr id="290" name="Google Shape;290;p15"/>
          <p:cNvSpPr/>
          <p:nvPr/>
        </p:nvSpPr>
        <p:spPr>
          <a:xfrm>
            <a:off x="838200" y="76200"/>
            <a:ext cx="6477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
        <p:nvSpPr>
          <p:cNvPr id="291" name="Google Shape;291;p15"/>
          <p:cNvSpPr txBox="1"/>
          <p:nvPr/>
        </p:nvSpPr>
        <p:spPr>
          <a:xfrm>
            <a:off x="152400" y="1600200"/>
            <a:ext cx="4438809" cy="4856584"/>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Tương tác là cần thiết để tích hợp thành công các chiến lược năng lượng được lựa chọn </a:t>
            </a:r>
            <a:endParaRPr/>
          </a:p>
          <a:p>
            <a:pPr marL="342900" marR="0" lvl="0" indent="-228600" algn="just" rtl="0">
              <a:lnSpc>
                <a:spcPct val="90000"/>
              </a:lnSpc>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342900" marR="0" lvl="0" indent="-342900" algn="just" rtl="0">
              <a:lnSpc>
                <a:spcPct val="90000"/>
              </a:lnSpc>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Các bên tương tác bao gồm: chủ công trình, kiến trúc sư, kỹ sư kết cấu, kỹ sư cơ điện; nhà thiết kế ánh sáng, nhà thiết kế nội thất và các chuyên gia tư vấn chuyên môn khác</a:t>
            </a:r>
            <a:endParaRPr sz="1800">
              <a:solidFill>
                <a:schemeClr val="dk1"/>
              </a:solidFill>
              <a:latin typeface="Arial"/>
              <a:ea typeface="Arial"/>
              <a:cs typeface="Arial"/>
              <a:sym typeface="Arial"/>
            </a:endParaRPr>
          </a:p>
          <a:p>
            <a:pPr marL="342900" marR="0" lvl="0" indent="-228600" algn="just" rtl="0">
              <a:lnSpc>
                <a:spcPct val="90000"/>
              </a:lnSpc>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342900" marR="0" lvl="0" indent="-342900" algn="just" rtl="0">
              <a:lnSpc>
                <a:spcPct val="90000"/>
              </a:lnSpc>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Các chuyên gia làm việc độc lập sẽ tạo ra các giả thiết mang tính cá nhân khi không có thông tin từ những thành viên khác của nhóm.</a:t>
            </a:r>
            <a:endParaRPr/>
          </a:p>
          <a:p>
            <a:pPr marL="342900" marR="0" lvl="0" indent="-228600" algn="just" rtl="0">
              <a:lnSpc>
                <a:spcPct val="90000"/>
              </a:lnSpc>
              <a:spcBef>
                <a:spcPts val="36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342900" marR="0" lvl="0" indent="-342900" algn="just" rtl="0">
              <a:lnSpc>
                <a:spcPct val="90000"/>
              </a:lnSpc>
              <a:spcBef>
                <a:spcPts val="360"/>
              </a:spcBef>
              <a:spcAft>
                <a:spcPts val="0"/>
              </a:spcAft>
              <a:buClr>
                <a:schemeClr val="dk1"/>
              </a:buClr>
              <a:buSzPts val="1800"/>
              <a:buFont typeface="Arial"/>
              <a:buChar char="•"/>
            </a:pPr>
            <a:r>
              <a:rPr lang="en-US" sz="1800">
                <a:solidFill>
                  <a:schemeClr val="dk1"/>
                </a:solidFill>
                <a:latin typeface="Arial"/>
                <a:ea typeface="Arial"/>
                <a:cs typeface="Arial"/>
                <a:sym typeface="Arial"/>
              </a:rPr>
              <a:t>Các giả thiết mang tính cá nhân ảnh hưởng đến các quyết định thiết kế phương án và tính toán chi phí </a:t>
            </a:r>
            <a:endParaRPr sz="1800">
              <a:solidFill>
                <a:schemeClr val="dk1"/>
              </a:solidFill>
              <a:latin typeface="Arial"/>
              <a:ea typeface="Arial"/>
              <a:cs typeface="Arial"/>
              <a:sym typeface="Arial"/>
            </a:endParaRPr>
          </a:p>
        </p:txBody>
      </p:sp>
      <p:grpSp>
        <p:nvGrpSpPr>
          <p:cNvPr id="292" name="Google Shape;292;p15"/>
          <p:cNvGrpSpPr/>
          <p:nvPr/>
        </p:nvGrpSpPr>
        <p:grpSpPr>
          <a:xfrm>
            <a:off x="4495940" y="1677139"/>
            <a:ext cx="4651803" cy="3459936"/>
            <a:chOff x="4495940" y="1677139"/>
            <a:chExt cx="4651803" cy="3459936"/>
          </a:xfrm>
        </p:grpSpPr>
        <p:pic>
          <p:nvPicPr>
            <p:cNvPr id="293" name="Google Shape;293;p15"/>
            <p:cNvPicPr preferRelativeResize="0"/>
            <p:nvPr/>
          </p:nvPicPr>
          <p:blipFill rotWithShape="1">
            <a:blip r:embed="rId3">
              <a:alphaModFix/>
            </a:blip>
            <a:srcRect/>
            <a:stretch/>
          </p:blipFill>
          <p:spPr>
            <a:xfrm>
              <a:off x="4495940" y="1677139"/>
              <a:ext cx="4651803" cy="3459936"/>
            </a:xfrm>
            <a:prstGeom prst="rect">
              <a:avLst/>
            </a:prstGeom>
            <a:noFill/>
            <a:ln>
              <a:noFill/>
            </a:ln>
          </p:spPr>
        </p:pic>
        <p:sp>
          <p:nvSpPr>
            <p:cNvPr id="294" name="Google Shape;294;p15"/>
            <p:cNvSpPr txBox="1"/>
            <p:nvPr/>
          </p:nvSpPr>
          <p:spPr>
            <a:xfrm>
              <a:off x="4716016" y="1844824"/>
              <a:ext cx="417646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Các phương án trình tự thiết kế</a:t>
              </a:r>
              <a:endParaRPr sz="1800">
                <a:solidFill>
                  <a:schemeClr val="dk1"/>
                </a:solidFill>
                <a:latin typeface="Arial"/>
                <a:ea typeface="Arial"/>
                <a:cs typeface="Arial"/>
                <a:sym typeface="Arial"/>
              </a:endParaRPr>
            </a:p>
          </p:txBody>
        </p:sp>
        <p:sp>
          <p:nvSpPr>
            <p:cNvPr id="295" name="Google Shape;295;p15"/>
            <p:cNvSpPr txBox="1"/>
            <p:nvPr/>
          </p:nvSpPr>
          <p:spPr>
            <a:xfrm>
              <a:off x="4735432" y="2799225"/>
              <a:ext cx="1800200" cy="33855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Nhà thiết kế  Kỹ sư  Chủ đầu tư/</a:t>
              </a:r>
              <a:endParaRPr/>
            </a:p>
            <a:p>
              <a:pPr marL="0" marR="0" lvl="0" indent="0" algn="l" rtl="0">
                <a:spcBef>
                  <a:spcPts val="0"/>
                </a:spcBef>
                <a:spcAft>
                  <a:spcPts val="0"/>
                </a:spcAft>
                <a:buNone/>
              </a:pPr>
              <a:r>
                <a:rPr lang="en-US" sz="800">
                  <a:solidFill>
                    <a:schemeClr val="dk1"/>
                  </a:solidFill>
                  <a:latin typeface="Arial"/>
                  <a:ea typeface="Arial"/>
                  <a:cs typeface="Arial"/>
                  <a:sym typeface="Arial"/>
                </a:rPr>
                <a:t>                               Người sử dụng</a:t>
              </a:r>
              <a:endParaRPr sz="800">
                <a:solidFill>
                  <a:schemeClr val="dk1"/>
                </a:solidFill>
                <a:latin typeface="Arial"/>
                <a:ea typeface="Arial"/>
                <a:cs typeface="Arial"/>
                <a:sym typeface="Arial"/>
              </a:endParaRPr>
            </a:p>
          </p:txBody>
        </p:sp>
        <p:sp>
          <p:nvSpPr>
            <p:cNvPr id="296" name="Google Shape;296;p15"/>
            <p:cNvSpPr txBox="1"/>
            <p:nvPr/>
          </p:nvSpPr>
          <p:spPr>
            <a:xfrm>
              <a:off x="5093331" y="4266238"/>
              <a:ext cx="1152128"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Quản lý dự án</a:t>
              </a:r>
              <a:endParaRPr sz="800">
                <a:solidFill>
                  <a:schemeClr val="dk1"/>
                </a:solidFill>
                <a:latin typeface="Arial"/>
                <a:ea typeface="Arial"/>
                <a:cs typeface="Arial"/>
                <a:sym typeface="Arial"/>
              </a:endParaRPr>
            </a:p>
          </p:txBody>
        </p:sp>
        <p:sp>
          <p:nvSpPr>
            <p:cNvPr id="297" name="Google Shape;297;p15"/>
            <p:cNvSpPr txBox="1"/>
            <p:nvPr/>
          </p:nvSpPr>
          <p:spPr>
            <a:xfrm>
              <a:off x="4697490" y="4865567"/>
              <a:ext cx="1152128"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Thông thường</a:t>
              </a:r>
              <a:endParaRPr sz="800">
                <a:solidFill>
                  <a:schemeClr val="dk1"/>
                </a:solidFill>
                <a:latin typeface="Arial"/>
                <a:ea typeface="Arial"/>
                <a:cs typeface="Arial"/>
                <a:sym typeface="Arial"/>
              </a:endParaRPr>
            </a:p>
          </p:txBody>
        </p:sp>
        <p:sp>
          <p:nvSpPr>
            <p:cNvPr id="298" name="Google Shape;298;p15"/>
            <p:cNvSpPr txBox="1"/>
            <p:nvPr/>
          </p:nvSpPr>
          <p:spPr>
            <a:xfrm>
              <a:off x="6948264" y="4790155"/>
              <a:ext cx="1944216"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Tích hợp và phối hợp</a:t>
              </a:r>
              <a:endParaRPr sz="800">
                <a:solidFill>
                  <a:schemeClr val="dk1"/>
                </a:solidFill>
                <a:latin typeface="Arial"/>
                <a:ea typeface="Arial"/>
                <a:cs typeface="Arial"/>
                <a:sym typeface="Arial"/>
              </a:endParaRPr>
            </a:p>
          </p:txBody>
        </p:sp>
        <p:sp>
          <p:nvSpPr>
            <p:cNvPr id="299" name="Google Shape;299;p15"/>
            <p:cNvSpPr txBox="1"/>
            <p:nvPr/>
          </p:nvSpPr>
          <p:spPr>
            <a:xfrm>
              <a:off x="7452320" y="3429000"/>
              <a:ext cx="1152128"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Mục tiêu thiết kế</a:t>
              </a:r>
              <a:endParaRPr sz="800">
                <a:solidFill>
                  <a:schemeClr val="dk1"/>
                </a:solidFill>
                <a:latin typeface="Arial"/>
                <a:ea typeface="Arial"/>
                <a:cs typeface="Arial"/>
                <a:sym typeface="Arial"/>
              </a:endParaRPr>
            </a:p>
          </p:txBody>
        </p:sp>
        <p:sp>
          <p:nvSpPr>
            <p:cNvPr id="300" name="Google Shape;300;p15"/>
            <p:cNvSpPr txBox="1"/>
            <p:nvPr/>
          </p:nvSpPr>
          <p:spPr>
            <a:xfrm rot="-3144576">
              <a:off x="7164287" y="2924012"/>
              <a:ext cx="576064"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Thiết kế</a:t>
              </a:r>
              <a:endParaRPr sz="800">
                <a:solidFill>
                  <a:schemeClr val="dk1"/>
                </a:solidFill>
                <a:latin typeface="Arial"/>
                <a:ea typeface="Arial"/>
                <a:cs typeface="Arial"/>
                <a:sym typeface="Arial"/>
              </a:endParaRPr>
            </a:p>
          </p:txBody>
        </p:sp>
        <p:sp>
          <p:nvSpPr>
            <p:cNvPr id="301" name="Google Shape;301;p15"/>
            <p:cNvSpPr txBox="1"/>
            <p:nvPr/>
          </p:nvSpPr>
          <p:spPr>
            <a:xfrm rot="-3144576">
              <a:off x="8161619" y="3774028"/>
              <a:ext cx="1006022" cy="33855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Chủ đầu tư/ Người sử dụng</a:t>
              </a:r>
              <a:endParaRPr sz="800">
                <a:solidFill>
                  <a:schemeClr val="dk1"/>
                </a:solidFill>
                <a:latin typeface="Arial"/>
                <a:ea typeface="Arial"/>
                <a:cs typeface="Arial"/>
                <a:sym typeface="Arial"/>
              </a:endParaRPr>
            </a:p>
          </p:txBody>
        </p:sp>
        <p:sp>
          <p:nvSpPr>
            <p:cNvPr id="302" name="Google Shape;302;p15"/>
            <p:cNvSpPr txBox="1"/>
            <p:nvPr/>
          </p:nvSpPr>
          <p:spPr>
            <a:xfrm rot="2607873">
              <a:off x="6978173" y="4094418"/>
              <a:ext cx="1006022"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Quản lý dự án</a:t>
              </a:r>
              <a:endParaRPr sz="800">
                <a:solidFill>
                  <a:schemeClr val="dk1"/>
                </a:solidFill>
                <a:latin typeface="Arial"/>
                <a:ea typeface="Arial"/>
                <a:cs typeface="Arial"/>
                <a:sym typeface="Arial"/>
              </a:endParaRPr>
            </a:p>
          </p:txBody>
        </p:sp>
        <p:sp>
          <p:nvSpPr>
            <p:cNvPr id="303" name="Google Shape;303;p15"/>
            <p:cNvSpPr txBox="1"/>
            <p:nvPr/>
          </p:nvSpPr>
          <p:spPr>
            <a:xfrm rot="2607873">
              <a:off x="8318433" y="2842482"/>
              <a:ext cx="525790" cy="215444"/>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Kỹ sư</a:t>
              </a:r>
              <a:endParaRPr sz="800">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6"/>
          <p:cNvSpPr txBox="1">
            <a:spLocks noGrp="1"/>
          </p:cNvSpPr>
          <p:nvPr>
            <p:ph type="title"/>
          </p:nvPr>
        </p:nvSpPr>
        <p:spPr>
          <a:xfrm>
            <a:off x="457200" y="685800"/>
            <a:ext cx="7772400" cy="990600"/>
          </a:xfrm>
          <a:prstGeom prst="rect">
            <a:avLst/>
          </a:prstGeom>
          <a:noFill/>
          <a:ln>
            <a:noFill/>
          </a:ln>
        </p:spPr>
        <p:txBody>
          <a:bodyPr spcFirstLastPara="1" wrap="square" lIns="91425" tIns="45700" rIns="91425" bIns="45700" anchor="ctr" anchorCtr="0">
            <a:noAutofit/>
          </a:bodyPr>
          <a:lstStyle/>
          <a:p>
            <a:pPr marL="342900" lvl="0" indent="-342900" algn="ctr" rtl="0">
              <a:spcBef>
                <a:spcPts val="1200"/>
              </a:spcBef>
              <a:spcAft>
                <a:spcPts val="1200"/>
              </a:spcAft>
              <a:buSzPts val="1800"/>
              <a:buFont typeface="Arial"/>
              <a:buNone/>
            </a:pPr>
            <a:r>
              <a:rPr lang="en-US" sz="2400">
                <a:solidFill>
                  <a:srgbClr val="000000"/>
                </a:solidFill>
                <a:latin typeface="Arial"/>
                <a:ea typeface="Arial"/>
                <a:cs typeface="Arial"/>
                <a:sym typeface="Arial"/>
              </a:rPr>
              <a:t>Bước 5: Phân tích tổng thể công trình </a:t>
            </a:r>
            <a:endParaRPr/>
          </a:p>
        </p:txBody>
      </p:sp>
      <p:sp>
        <p:nvSpPr>
          <p:cNvPr id="311" name="Google Shape;311;p16"/>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312" name="Google Shape;312;p16"/>
          <p:cNvSpPr txBox="1"/>
          <p:nvPr/>
        </p:nvSpPr>
        <p:spPr>
          <a:xfrm>
            <a:off x="685800" y="2060848"/>
            <a:ext cx="3810000" cy="4114800"/>
          </a:xfrm>
          <a:prstGeom prst="rect">
            <a:avLst/>
          </a:prstGeom>
          <a:solidFill>
            <a:schemeClr val="accent1">
              <a:alpha val="9803"/>
            </a:schemeClr>
          </a:solid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Tích hợp thiết kế</a:t>
            </a:r>
            <a:endParaRPr/>
          </a:p>
          <a:p>
            <a:pPr marL="342900" marR="0" lvl="0" indent="-342900" algn="l" rtl="0">
              <a:spcBef>
                <a:spcPts val="400"/>
              </a:spcBef>
              <a:spcAft>
                <a:spcPts val="0"/>
              </a:spcAft>
              <a:buClr>
                <a:schemeClr val="dk1"/>
              </a:buClr>
              <a:buSzPts val="2000"/>
              <a:buFont typeface="Arial"/>
              <a:buNone/>
            </a:pPr>
            <a:r>
              <a:rPr lang="en-US" sz="2000" b="1">
                <a:solidFill>
                  <a:schemeClr val="dk1"/>
                </a:solidFill>
                <a:latin typeface="Arial"/>
                <a:ea typeface="Arial"/>
                <a:cs typeface="Arial"/>
                <a:sym typeface="Arial"/>
              </a:rPr>
              <a:t>Ví dụ</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Tương tác của độ rọi đèn chiếu sáng, kính và nội thất trong môi trường trực quan </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Tác động của việc lựa chọn và lắp đặt kính đối với ánh sáng tự nhiên có sẵn, độ chói, tỉ lệ tương phản, tiện nghi nhiệt độ và các phụ tải làm mát</a:t>
            </a:r>
            <a:endParaRPr sz="2000">
              <a:solidFill>
                <a:schemeClr val="dk1"/>
              </a:solidFill>
              <a:latin typeface="Arial"/>
              <a:ea typeface="Arial"/>
              <a:cs typeface="Arial"/>
              <a:sym typeface="Arial"/>
            </a:endParaRPr>
          </a:p>
        </p:txBody>
      </p:sp>
      <p:sp>
        <p:nvSpPr>
          <p:cNvPr id="313" name="Google Shape;313;p16"/>
          <p:cNvSpPr txBox="1"/>
          <p:nvPr/>
        </p:nvSpPr>
        <p:spPr>
          <a:xfrm>
            <a:off x="4648200" y="2060848"/>
            <a:ext cx="3810000" cy="4114800"/>
          </a:xfrm>
          <a:prstGeom prst="rect">
            <a:avLst/>
          </a:prstGeom>
          <a:solidFill>
            <a:schemeClr val="accent1">
              <a:alpha val="9803"/>
            </a:schemeClr>
          </a:solid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Tích hợp thiết kế</a:t>
            </a:r>
            <a:endParaRPr/>
          </a:p>
          <a:p>
            <a:pPr marL="342900" marR="0" lvl="0" indent="-342900" algn="l" rtl="0">
              <a:spcBef>
                <a:spcPts val="400"/>
              </a:spcBef>
              <a:spcAft>
                <a:spcPts val="0"/>
              </a:spcAft>
              <a:buClr>
                <a:schemeClr val="dk1"/>
              </a:buClr>
              <a:buSzPts val="2000"/>
              <a:buFont typeface="Arial"/>
              <a:buNone/>
            </a:pPr>
            <a:r>
              <a:rPr lang="en-US" sz="2000" b="1">
                <a:solidFill>
                  <a:schemeClr val="dk1"/>
                </a:solidFill>
                <a:latin typeface="Arial"/>
                <a:ea typeface="Arial"/>
                <a:cs typeface="Arial"/>
                <a:sym typeface="Arial"/>
              </a:rPr>
              <a:t>Ví dụ</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Lợi ích của khối lượng nhiệt tiềm ẩn bên trong kết cấu công trình hoặc tường bên trong nhà đối với cường độ và thời gian phụ tải làm lạnh giờ cao điểm  </a:t>
            </a:r>
            <a:endParaRPr/>
          </a:p>
          <a:p>
            <a:pPr marL="342900" marR="0" lvl="0" indent="-342900" algn="l" rtl="0">
              <a:spcBef>
                <a:spcPts val="400"/>
              </a:spcBef>
              <a:spcAft>
                <a:spcPts val="0"/>
              </a:spcAft>
              <a:buClr>
                <a:schemeClr val="dk1"/>
              </a:buClr>
              <a:buSzPts val="2000"/>
              <a:buFont typeface="Arial"/>
              <a:buChar char="•"/>
            </a:pPr>
            <a:r>
              <a:rPr lang="en-US" sz="2000">
                <a:solidFill>
                  <a:schemeClr val="dk1"/>
                </a:solidFill>
                <a:latin typeface="Arial"/>
                <a:ea typeface="Arial"/>
                <a:cs typeface="Arial"/>
                <a:sym typeface="Arial"/>
              </a:rPr>
              <a:t>Tác động của tải điện chiếu sáng đối với thiết kế và kích cỡ hệ thống HVAC </a:t>
            </a:r>
            <a:endParaRPr sz="20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title"/>
          </p:nvPr>
        </p:nvSpPr>
        <p:spPr>
          <a:xfrm>
            <a:off x="228599" y="685800"/>
            <a:ext cx="8582891" cy="1143000"/>
          </a:xfrm>
          <a:prstGeom prst="rect">
            <a:avLst/>
          </a:prstGeom>
          <a:noFill/>
          <a:ln>
            <a:noFill/>
          </a:ln>
        </p:spPr>
        <p:txBody>
          <a:bodyPr spcFirstLastPara="1" wrap="square" lIns="91425" tIns="45700" rIns="91425" bIns="45700" anchor="ctr" anchorCtr="0">
            <a:noAutofit/>
          </a:bodyPr>
          <a:lstStyle/>
          <a:p>
            <a:pPr marL="342900" lvl="0" indent="-342900" algn="ctr" rtl="0">
              <a:spcBef>
                <a:spcPts val="1200"/>
              </a:spcBef>
              <a:spcAft>
                <a:spcPts val="1200"/>
              </a:spcAft>
              <a:buNone/>
            </a:pPr>
            <a:r>
              <a:rPr lang="en-US" spc="-30">
                <a:solidFill>
                  <a:srgbClr val="000000"/>
                </a:solidFill>
              </a:rPr>
              <a:t>Bước 6: Ra quyết định dựa trên chi phí vòng đời công trình </a:t>
            </a:r>
            <a:endParaRPr spc="-30"/>
          </a:p>
        </p:txBody>
      </p:sp>
      <p:sp>
        <p:nvSpPr>
          <p:cNvPr id="321" name="Google Shape;321;p17"/>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17</a:t>
            </a:fld>
            <a:endParaRPr/>
          </a:p>
        </p:txBody>
      </p:sp>
      <p:sp>
        <p:nvSpPr>
          <p:cNvPr id="322" name="Google Shape;322;p17"/>
          <p:cNvSpPr/>
          <p:nvPr/>
        </p:nvSpPr>
        <p:spPr>
          <a:xfrm>
            <a:off x="838200" y="76200"/>
            <a:ext cx="6477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
        <p:nvSpPr>
          <p:cNvPr id="323" name="Google Shape;323;p17"/>
          <p:cNvSpPr txBox="1"/>
          <p:nvPr/>
        </p:nvSpPr>
        <p:spPr>
          <a:xfrm>
            <a:off x="228600" y="1752600"/>
            <a:ext cx="8915400" cy="1066800"/>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90000"/>
              </a:lnSpc>
              <a:spcBef>
                <a:spcPts val="0"/>
              </a:spcBef>
              <a:spcAft>
                <a:spcPts val="0"/>
              </a:spcAft>
              <a:buClr>
                <a:schemeClr val="dk1"/>
              </a:buClr>
              <a:buSzPts val="2040"/>
              <a:buFont typeface="Arial"/>
              <a:buChar char="•"/>
            </a:pPr>
            <a:r>
              <a:rPr lang="en-US" sz="2040">
                <a:solidFill>
                  <a:schemeClr val="dk1"/>
                </a:solidFill>
                <a:latin typeface="Arial"/>
                <a:ea typeface="Arial"/>
                <a:cs typeface="Arial"/>
                <a:sym typeface="Arial"/>
              </a:rPr>
              <a:t>Giảm quy mô hệ thống có thể trả bằng hiệu suất được cải thiện  </a:t>
            </a:r>
            <a:endParaRPr/>
          </a:p>
          <a:p>
            <a:pPr marL="342900" marR="0" lvl="0" indent="-342900" algn="l" rtl="0">
              <a:lnSpc>
                <a:spcPct val="90000"/>
              </a:lnSpc>
              <a:spcBef>
                <a:spcPts val="408"/>
              </a:spcBef>
              <a:spcAft>
                <a:spcPts val="0"/>
              </a:spcAft>
              <a:buClr>
                <a:schemeClr val="dk1"/>
              </a:buClr>
              <a:buSzPts val="2040"/>
              <a:buFont typeface="Arial"/>
              <a:buChar char="•"/>
            </a:pPr>
            <a:r>
              <a:rPr lang="en-US" sz="2040">
                <a:solidFill>
                  <a:schemeClr val="dk1"/>
                </a:solidFill>
                <a:latin typeface="Arial"/>
                <a:ea typeface="Arial"/>
                <a:cs typeface="Arial"/>
                <a:sym typeface="Arial"/>
              </a:rPr>
              <a:t>Chi phí gia tăng đem lại lợi nhuận đáng kể trong toàn vòng đời công trình </a:t>
            </a:r>
            <a:endParaRPr/>
          </a:p>
          <a:p>
            <a:pPr marL="342900" marR="0" lvl="0" indent="-342900" algn="l" rtl="0">
              <a:lnSpc>
                <a:spcPct val="90000"/>
              </a:lnSpc>
              <a:spcBef>
                <a:spcPts val="408"/>
              </a:spcBef>
              <a:spcAft>
                <a:spcPts val="0"/>
              </a:spcAft>
              <a:buClr>
                <a:schemeClr val="dk1"/>
              </a:buClr>
              <a:buSzPts val="2040"/>
              <a:buFont typeface="Arial"/>
              <a:buChar char="•"/>
            </a:pPr>
            <a:r>
              <a:rPr lang="en-US" sz="2040">
                <a:solidFill>
                  <a:schemeClr val="dk1"/>
                </a:solidFill>
                <a:latin typeface="Arial"/>
                <a:ea typeface="Arial"/>
                <a:cs typeface="Arial"/>
                <a:sym typeface="Arial"/>
              </a:rPr>
              <a:t>Phân tích hoàn vốn giản đơn đánh giá thấp các lợi ích toàn vòng đời công trình </a:t>
            </a:r>
            <a:endParaRPr sz="2040">
              <a:solidFill>
                <a:schemeClr val="dk1"/>
              </a:solidFill>
              <a:latin typeface="Arial"/>
              <a:ea typeface="Arial"/>
              <a:cs typeface="Arial"/>
              <a:sym typeface="Arial"/>
            </a:endParaRPr>
          </a:p>
        </p:txBody>
      </p:sp>
      <p:grpSp>
        <p:nvGrpSpPr>
          <p:cNvPr id="324" name="Google Shape;324;p17"/>
          <p:cNvGrpSpPr/>
          <p:nvPr/>
        </p:nvGrpSpPr>
        <p:grpSpPr>
          <a:xfrm>
            <a:off x="683568" y="3066864"/>
            <a:ext cx="7443192" cy="3640968"/>
            <a:chOff x="764704" y="3501008"/>
            <a:chExt cx="7443192" cy="3640968"/>
          </a:xfrm>
        </p:grpSpPr>
        <p:pic>
          <p:nvPicPr>
            <p:cNvPr id="325" name="Google Shape;325;p17"/>
            <p:cNvPicPr preferRelativeResize="0"/>
            <p:nvPr/>
          </p:nvPicPr>
          <p:blipFill rotWithShape="1">
            <a:blip r:embed="rId3">
              <a:alphaModFix/>
            </a:blip>
            <a:srcRect/>
            <a:stretch/>
          </p:blipFill>
          <p:spPr>
            <a:xfrm>
              <a:off x="827584" y="3501008"/>
              <a:ext cx="7380312" cy="2942899"/>
            </a:xfrm>
            <a:prstGeom prst="rect">
              <a:avLst/>
            </a:prstGeom>
            <a:noFill/>
            <a:ln>
              <a:noFill/>
            </a:ln>
          </p:spPr>
        </p:pic>
        <p:sp>
          <p:nvSpPr>
            <p:cNvPr id="326" name="Google Shape;326;p17"/>
            <p:cNvSpPr txBox="1"/>
            <p:nvPr/>
          </p:nvSpPr>
          <p:spPr>
            <a:xfrm>
              <a:off x="1475656" y="4149080"/>
              <a:ext cx="396044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Biểu đồ quy trình thiết kế tích hợp</a:t>
              </a:r>
              <a:endParaRPr sz="1800">
                <a:solidFill>
                  <a:schemeClr val="dk1"/>
                </a:solidFill>
                <a:latin typeface="Arial"/>
                <a:ea typeface="Arial"/>
                <a:cs typeface="Arial"/>
                <a:sym typeface="Arial"/>
              </a:endParaRPr>
            </a:p>
          </p:txBody>
        </p:sp>
        <p:sp>
          <p:nvSpPr>
            <p:cNvPr id="327" name="Google Shape;327;p17"/>
            <p:cNvSpPr txBox="1"/>
            <p:nvPr/>
          </p:nvSpPr>
          <p:spPr>
            <a:xfrm>
              <a:off x="827584" y="3584049"/>
              <a:ext cx="7380312"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Thiết kế ý tưởng   TK phương án   Phát triển thiết kế   Bản vẽ thi công       Thi công       Nghiệm thu</a:t>
              </a:r>
              <a:endParaRPr sz="1200">
                <a:solidFill>
                  <a:schemeClr val="dk1"/>
                </a:solidFill>
                <a:latin typeface="Arial"/>
                <a:ea typeface="Arial"/>
                <a:cs typeface="Arial"/>
                <a:sym typeface="Arial"/>
              </a:endParaRPr>
            </a:p>
          </p:txBody>
        </p:sp>
        <p:sp>
          <p:nvSpPr>
            <p:cNvPr id="328" name="Google Shape;328;p17"/>
            <p:cNvSpPr txBox="1"/>
            <p:nvPr/>
          </p:nvSpPr>
          <p:spPr>
            <a:xfrm>
              <a:off x="850444" y="5067104"/>
              <a:ext cx="1402395"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Tiềm năng tiết kiệm năng lượng</a:t>
              </a:r>
              <a:endParaRPr sz="1200">
                <a:solidFill>
                  <a:schemeClr val="dk1"/>
                </a:solidFill>
                <a:latin typeface="Arial"/>
                <a:ea typeface="Arial"/>
                <a:cs typeface="Arial"/>
                <a:sym typeface="Arial"/>
              </a:endParaRPr>
            </a:p>
          </p:txBody>
        </p:sp>
        <p:sp>
          <p:nvSpPr>
            <p:cNvPr id="329" name="Google Shape;329;p17"/>
            <p:cNvSpPr txBox="1"/>
            <p:nvPr/>
          </p:nvSpPr>
          <p:spPr>
            <a:xfrm flipH="1">
              <a:off x="5665676" y="4496950"/>
              <a:ext cx="740060" cy="475507"/>
            </a:xfrm>
            <a:prstGeom prst="rect">
              <a:avLst/>
            </a:prstGeom>
            <a:solidFill>
              <a:schemeClr val="lt1"/>
            </a:solid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Nỗ lực/ Chi phí</a:t>
              </a:r>
              <a:endParaRPr sz="1200">
                <a:solidFill>
                  <a:schemeClr val="dk1"/>
                </a:solidFill>
                <a:latin typeface="Arial"/>
                <a:ea typeface="Arial"/>
                <a:cs typeface="Arial"/>
                <a:sym typeface="Arial"/>
              </a:endParaRPr>
            </a:p>
          </p:txBody>
        </p:sp>
        <p:sp>
          <p:nvSpPr>
            <p:cNvPr id="330" name="Google Shape;330;p17"/>
            <p:cNvSpPr/>
            <p:nvPr/>
          </p:nvSpPr>
          <p:spPr>
            <a:xfrm>
              <a:off x="764704" y="6911144"/>
              <a:ext cx="538234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Nguồn: Dự án sử dụng năng lượng hiệu quat trong công trình Ấn Độ - Thụy Sĩ</a:t>
              </a:r>
              <a:endParaRPr sz="900">
                <a:solidFill>
                  <a:schemeClr val="dk1"/>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18</a:t>
            </a:fld>
            <a:endParaRPr/>
          </a:p>
        </p:txBody>
      </p:sp>
      <p:pic>
        <p:nvPicPr>
          <p:cNvPr id="336" name="Google Shape;336;p18"/>
          <p:cNvPicPr preferRelativeResize="0"/>
          <p:nvPr/>
        </p:nvPicPr>
        <p:blipFill rotWithShape="1">
          <a:blip r:embed="rId3">
            <a:alphaModFix/>
          </a:blip>
          <a:srcRect l="27159" t="16926" r="45681" b="11718"/>
          <a:stretch/>
        </p:blipFill>
        <p:spPr>
          <a:xfrm>
            <a:off x="327076" y="814864"/>
            <a:ext cx="3678544" cy="5433536"/>
          </a:xfrm>
          <a:prstGeom prst="rect">
            <a:avLst/>
          </a:prstGeom>
          <a:noFill/>
          <a:ln>
            <a:noFill/>
          </a:ln>
        </p:spPr>
      </p:pic>
      <p:sp>
        <p:nvSpPr>
          <p:cNvPr id="337" name="Google Shape;337;p18"/>
          <p:cNvSpPr txBox="1"/>
          <p:nvPr/>
        </p:nvSpPr>
        <p:spPr>
          <a:xfrm>
            <a:off x="533400" y="6447971"/>
            <a:ext cx="3432071" cy="4100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00"/>
              </a:buClr>
              <a:buSzPts val="1200"/>
              <a:buFont typeface="Noto Sans Symbols"/>
              <a:buNone/>
            </a:pPr>
            <a:r>
              <a:rPr lang="en-US" sz="1200" b="0">
                <a:solidFill>
                  <a:srgbClr val="191919"/>
                </a:solidFill>
                <a:latin typeface="Arial"/>
                <a:ea typeface="Arial"/>
                <a:cs typeface="Arial"/>
                <a:sym typeface="Arial"/>
              </a:rPr>
              <a:t>Nguồn: Roadmap for the integrated design process, Busby Perkins+Will Stantec consulting</a:t>
            </a:r>
            <a:endParaRPr sz="1200" b="1">
              <a:solidFill>
                <a:srgbClr val="73A3D1"/>
              </a:solidFill>
              <a:latin typeface="Arial"/>
              <a:ea typeface="Arial"/>
              <a:cs typeface="Arial"/>
              <a:sym typeface="Arial"/>
            </a:endParaRPr>
          </a:p>
        </p:txBody>
      </p:sp>
      <p:sp>
        <p:nvSpPr>
          <p:cNvPr id="338" name="Google Shape;338;p18"/>
          <p:cNvSpPr txBox="1"/>
          <p:nvPr/>
        </p:nvSpPr>
        <p:spPr>
          <a:xfrm>
            <a:off x="4038600" y="1066800"/>
            <a:ext cx="4838700" cy="470058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7000"/>
              </a:buClr>
              <a:buSzPts val="1800"/>
              <a:buFont typeface="Noto Sans Symbols"/>
              <a:buNone/>
            </a:pPr>
            <a:r>
              <a:rPr lang="en-US" sz="1800" b="0">
                <a:solidFill>
                  <a:srgbClr val="191919"/>
                </a:solidFill>
                <a:latin typeface="Arial"/>
                <a:ea typeface="Arial"/>
                <a:cs typeface="Arial"/>
                <a:sym typeface="Arial"/>
              </a:rPr>
              <a:t>Sơ đồ này cho thấy cách phân bổ chi phí vốn đầu tư để đạt được một công trình xanh mà </a:t>
            </a:r>
            <a:r>
              <a:rPr lang="en-US" sz="1800" b="1">
                <a:solidFill>
                  <a:srgbClr val="191919"/>
                </a:solidFill>
                <a:latin typeface="Arial"/>
                <a:ea typeface="Arial"/>
                <a:cs typeface="Arial"/>
                <a:sym typeface="Arial"/>
              </a:rPr>
              <a:t>không làm tăng chi phí.</a:t>
            </a:r>
            <a:endParaRPr sz="1800" b="1">
              <a:solidFill>
                <a:srgbClr val="191919"/>
              </a:solidFill>
              <a:latin typeface="Arial"/>
              <a:ea typeface="Arial"/>
              <a:cs typeface="Arial"/>
              <a:sym typeface="Arial"/>
            </a:endParaRPr>
          </a:p>
          <a:p>
            <a:pPr marL="0" marR="0" lvl="0" indent="0" algn="just" rtl="0">
              <a:lnSpc>
                <a:spcPct val="90000"/>
              </a:lnSpc>
              <a:spcBef>
                <a:spcPts val="1800"/>
              </a:spcBef>
              <a:spcAft>
                <a:spcPts val="0"/>
              </a:spcAft>
              <a:buClr>
                <a:srgbClr val="007000"/>
              </a:buClr>
              <a:buSzPts val="1800"/>
              <a:buFont typeface="Noto Sans Symbols"/>
              <a:buNone/>
            </a:pPr>
            <a:endParaRPr sz="1800" b="0">
              <a:solidFill>
                <a:srgbClr val="191919"/>
              </a:solidFill>
              <a:latin typeface="Arial"/>
              <a:ea typeface="Arial"/>
              <a:cs typeface="Arial"/>
              <a:sym typeface="Arial"/>
            </a:endParaRPr>
          </a:p>
          <a:p>
            <a:pPr marL="0" marR="0" lvl="0" indent="0" algn="just" rtl="0">
              <a:lnSpc>
                <a:spcPct val="90000"/>
              </a:lnSpc>
              <a:spcBef>
                <a:spcPts val="1800"/>
              </a:spcBef>
              <a:spcAft>
                <a:spcPts val="0"/>
              </a:spcAft>
              <a:buClr>
                <a:srgbClr val="007000"/>
              </a:buClr>
              <a:buSzPts val="1800"/>
              <a:buFont typeface="Noto Sans Symbols"/>
              <a:buNone/>
            </a:pPr>
            <a:endParaRPr sz="1800" b="0">
              <a:solidFill>
                <a:srgbClr val="191919"/>
              </a:solidFill>
              <a:latin typeface="Arial"/>
              <a:ea typeface="Arial"/>
              <a:cs typeface="Arial"/>
              <a:sym typeface="Arial"/>
            </a:endParaRPr>
          </a:p>
          <a:p>
            <a:pPr marL="0" marR="0" lvl="0" indent="0" algn="just" rtl="0">
              <a:lnSpc>
                <a:spcPct val="90000"/>
              </a:lnSpc>
              <a:spcBef>
                <a:spcPts val="1800"/>
              </a:spcBef>
              <a:spcAft>
                <a:spcPts val="0"/>
              </a:spcAft>
              <a:buClr>
                <a:srgbClr val="007000"/>
              </a:buClr>
              <a:buSzPts val="1800"/>
              <a:buFont typeface="Noto Sans Symbols"/>
              <a:buNone/>
            </a:pPr>
            <a:endParaRPr sz="1800" b="0">
              <a:solidFill>
                <a:srgbClr val="191919"/>
              </a:solidFill>
              <a:latin typeface="Arial"/>
              <a:ea typeface="Arial"/>
              <a:cs typeface="Arial"/>
              <a:sym typeface="Arial"/>
            </a:endParaRPr>
          </a:p>
          <a:p>
            <a:pPr marL="0" marR="0" lvl="0" indent="0" algn="just" rtl="0">
              <a:lnSpc>
                <a:spcPct val="90000"/>
              </a:lnSpc>
              <a:spcBef>
                <a:spcPts val="1800"/>
              </a:spcBef>
              <a:spcAft>
                <a:spcPts val="0"/>
              </a:spcAft>
              <a:buClr>
                <a:srgbClr val="007000"/>
              </a:buClr>
              <a:buSzPts val="1800"/>
              <a:buFont typeface="Noto Sans Symbols"/>
              <a:buNone/>
            </a:pPr>
            <a:r>
              <a:rPr lang="en-US" sz="1800" b="0">
                <a:solidFill>
                  <a:srgbClr val="191919"/>
                </a:solidFill>
                <a:latin typeface="Arial"/>
                <a:ea typeface="Arial"/>
                <a:cs typeface="Arial"/>
                <a:sym typeface="Arial"/>
              </a:rPr>
              <a:t>Ví dụ: </a:t>
            </a:r>
            <a:endParaRPr sz="1800" b="0">
              <a:solidFill>
                <a:srgbClr val="191919"/>
              </a:solidFill>
              <a:latin typeface="Arial"/>
              <a:ea typeface="Arial"/>
              <a:cs typeface="Arial"/>
              <a:sym typeface="Arial"/>
            </a:endParaRPr>
          </a:p>
          <a:p>
            <a:pPr marL="0" marR="0" lvl="0" indent="0" algn="just" rtl="0">
              <a:lnSpc>
                <a:spcPct val="90000"/>
              </a:lnSpc>
              <a:spcBef>
                <a:spcPts val="1800"/>
              </a:spcBef>
              <a:spcAft>
                <a:spcPts val="0"/>
              </a:spcAft>
              <a:buClr>
                <a:srgbClr val="007000"/>
              </a:buClr>
              <a:buSzPts val="1800"/>
              <a:buFont typeface="Noto Sans Symbols"/>
              <a:buNone/>
            </a:pPr>
            <a:r>
              <a:rPr lang="en-US" sz="1800" b="0">
                <a:solidFill>
                  <a:srgbClr val="191919"/>
                </a:solidFill>
                <a:latin typeface="Arial"/>
                <a:ea typeface="Arial"/>
                <a:cs typeface="Arial"/>
                <a:sym typeface="Arial"/>
              </a:rPr>
              <a:t>Chi phí của kính, vật liệu cách nhiệt, cửa </a:t>
            </a:r>
            <a:r>
              <a:rPr lang="en-US" sz="1800" b="0" smtClean="0">
                <a:solidFill>
                  <a:srgbClr val="19191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sổ </a:t>
            </a:r>
            <a:r>
              <a:rPr lang="en-US" sz="1800" b="0">
                <a:solidFill>
                  <a:srgbClr val="191919"/>
                </a:solidFill>
                <a:latin typeface="Arial"/>
                <a:ea typeface="Arial"/>
                <a:cs typeface="Arial"/>
                <a:sym typeface="Arial"/>
              </a:rPr>
              <a:t>sẽ cao hơn nhưng lại làm giảm tải điều hòa không khí dẫn đến chi phí đầu tư cho hệ thống này giảm đi </a:t>
            </a:r>
            <a:endParaRPr/>
          </a:p>
        </p:txBody>
      </p:sp>
      <p:sp>
        <p:nvSpPr>
          <p:cNvPr id="339" name="Google Shape;339;p18"/>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1800" b="1">
              <a:solidFill>
                <a:srgbClr val="73A3D1"/>
              </a:solidFill>
              <a:latin typeface="Arial"/>
              <a:ea typeface="Arial"/>
              <a:cs typeface="Arial"/>
              <a:sym typeface="Arial"/>
            </a:endParaRPr>
          </a:p>
        </p:txBody>
      </p:sp>
      <p:sp>
        <p:nvSpPr>
          <p:cNvPr id="340" name="Google Shape;340;p18"/>
          <p:cNvSpPr txBox="1"/>
          <p:nvPr/>
        </p:nvSpPr>
        <p:spPr>
          <a:xfrm>
            <a:off x="2590800" y="5814558"/>
            <a:ext cx="1374671" cy="41002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1200"/>
              <a:buFont typeface="Noto Sans Symbols"/>
              <a:buNone/>
            </a:pPr>
            <a:r>
              <a:rPr lang="en-US" sz="1200" b="0">
                <a:solidFill>
                  <a:srgbClr val="191919"/>
                </a:solidFill>
                <a:latin typeface="Arial"/>
                <a:ea typeface="Arial"/>
                <a:cs typeface="Arial"/>
                <a:sym typeface="Arial"/>
              </a:rPr>
              <a:t>Công trình hiệu năng cao/CTX</a:t>
            </a:r>
            <a:endParaRPr sz="1200" b="1">
              <a:solidFill>
                <a:srgbClr val="73A3D1"/>
              </a:solidFill>
              <a:latin typeface="Arial"/>
              <a:ea typeface="Arial"/>
              <a:cs typeface="Arial"/>
              <a:sym typeface="Arial"/>
            </a:endParaRPr>
          </a:p>
        </p:txBody>
      </p:sp>
      <p:sp>
        <p:nvSpPr>
          <p:cNvPr id="341" name="Google Shape;341;p18"/>
          <p:cNvSpPr txBox="1"/>
          <p:nvPr/>
        </p:nvSpPr>
        <p:spPr>
          <a:xfrm>
            <a:off x="838200" y="5814557"/>
            <a:ext cx="1374671" cy="41002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1200"/>
              <a:buFont typeface="Noto Sans Symbols"/>
              <a:buNone/>
            </a:pPr>
            <a:r>
              <a:rPr lang="en-US" sz="1200" b="0">
                <a:solidFill>
                  <a:srgbClr val="191919"/>
                </a:solidFill>
                <a:latin typeface="Arial"/>
                <a:ea typeface="Arial"/>
                <a:cs typeface="Arial"/>
                <a:sym typeface="Arial"/>
              </a:rPr>
              <a:t>Công trình thông thường</a:t>
            </a:r>
            <a:endParaRPr sz="1200" b="1">
              <a:solidFill>
                <a:srgbClr val="73A3D1"/>
              </a:solidFill>
              <a:latin typeface="Arial"/>
              <a:ea typeface="Arial"/>
              <a:cs typeface="Arial"/>
              <a:sym typeface="Arial"/>
            </a:endParaRPr>
          </a:p>
        </p:txBody>
      </p:sp>
      <p:sp>
        <p:nvSpPr>
          <p:cNvPr id="342" name="Google Shape;342;p18"/>
          <p:cNvSpPr txBox="1"/>
          <p:nvPr/>
        </p:nvSpPr>
        <p:spPr>
          <a:xfrm>
            <a:off x="1157235" y="1882137"/>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Cơ</a:t>
            </a:r>
            <a:endParaRPr sz="900" b="1">
              <a:solidFill>
                <a:srgbClr val="73A3D1"/>
              </a:solidFill>
              <a:latin typeface="Arial"/>
              <a:ea typeface="Arial"/>
              <a:cs typeface="Arial"/>
              <a:sym typeface="Arial"/>
            </a:endParaRPr>
          </a:p>
        </p:txBody>
      </p:sp>
      <p:sp>
        <p:nvSpPr>
          <p:cNvPr id="343" name="Google Shape;343;p18"/>
          <p:cNvSpPr txBox="1"/>
          <p:nvPr/>
        </p:nvSpPr>
        <p:spPr>
          <a:xfrm>
            <a:off x="3040380" y="1447800"/>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Cơ</a:t>
            </a:r>
            <a:endParaRPr sz="900" b="1">
              <a:solidFill>
                <a:srgbClr val="73A3D1"/>
              </a:solidFill>
              <a:latin typeface="Arial"/>
              <a:ea typeface="Arial"/>
              <a:cs typeface="Arial"/>
              <a:sym typeface="Arial"/>
            </a:endParaRPr>
          </a:p>
        </p:txBody>
      </p:sp>
      <p:sp>
        <p:nvSpPr>
          <p:cNvPr id="344" name="Google Shape;344;p18"/>
          <p:cNvSpPr txBox="1"/>
          <p:nvPr/>
        </p:nvSpPr>
        <p:spPr>
          <a:xfrm>
            <a:off x="1066800" y="3321843"/>
            <a:ext cx="838200"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Kiến trúc</a:t>
            </a:r>
            <a:endParaRPr sz="900" b="1">
              <a:solidFill>
                <a:srgbClr val="73A3D1"/>
              </a:solidFill>
              <a:latin typeface="Arial"/>
              <a:ea typeface="Arial"/>
              <a:cs typeface="Arial"/>
              <a:sym typeface="Arial"/>
            </a:endParaRPr>
          </a:p>
        </p:txBody>
      </p:sp>
      <p:sp>
        <p:nvSpPr>
          <p:cNvPr id="345" name="Google Shape;345;p18"/>
          <p:cNvSpPr txBox="1"/>
          <p:nvPr/>
        </p:nvSpPr>
        <p:spPr>
          <a:xfrm>
            <a:off x="2911845" y="3341133"/>
            <a:ext cx="838200"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Kiến trúc</a:t>
            </a:r>
            <a:endParaRPr sz="900" b="1">
              <a:solidFill>
                <a:srgbClr val="73A3D1"/>
              </a:solidFill>
              <a:latin typeface="Arial"/>
              <a:ea typeface="Arial"/>
              <a:cs typeface="Arial"/>
              <a:sym typeface="Arial"/>
            </a:endParaRPr>
          </a:p>
        </p:txBody>
      </p:sp>
      <p:sp>
        <p:nvSpPr>
          <p:cNvPr id="346" name="Google Shape;346;p18"/>
          <p:cNvSpPr txBox="1"/>
          <p:nvPr/>
        </p:nvSpPr>
        <p:spPr>
          <a:xfrm>
            <a:off x="1189752" y="4038600"/>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Điện</a:t>
            </a:r>
            <a:endParaRPr sz="900" b="1">
              <a:solidFill>
                <a:srgbClr val="73A3D1"/>
              </a:solidFill>
              <a:latin typeface="Arial"/>
              <a:ea typeface="Arial"/>
              <a:cs typeface="Arial"/>
              <a:sym typeface="Arial"/>
            </a:endParaRPr>
          </a:p>
        </p:txBody>
      </p:sp>
      <p:sp>
        <p:nvSpPr>
          <p:cNvPr id="347" name="Google Shape;347;p18"/>
          <p:cNvSpPr txBox="1"/>
          <p:nvPr/>
        </p:nvSpPr>
        <p:spPr>
          <a:xfrm>
            <a:off x="3048000" y="4038600"/>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a:solidFill>
                  <a:srgbClr val="191919"/>
                </a:solidFill>
                <a:latin typeface="Arial"/>
                <a:ea typeface="Arial"/>
                <a:cs typeface="Arial"/>
                <a:sym typeface="Arial"/>
              </a:rPr>
              <a:t>Điện</a:t>
            </a:r>
            <a:endParaRPr sz="900" b="1">
              <a:solidFill>
                <a:srgbClr val="73A3D1"/>
              </a:solidFill>
              <a:latin typeface="Arial"/>
              <a:ea typeface="Arial"/>
              <a:cs typeface="Arial"/>
              <a:sym typeface="Arial"/>
            </a:endParaRPr>
          </a:p>
        </p:txBody>
      </p:sp>
      <p:sp>
        <p:nvSpPr>
          <p:cNvPr id="15" name="Google Shape;346;p18"/>
          <p:cNvSpPr txBox="1"/>
          <p:nvPr/>
        </p:nvSpPr>
        <p:spPr>
          <a:xfrm>
            <a:off x="1189752" y="5448300"/>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smtClean="0">
                <a:solidFill>
                  <a:srgbClr val="191919"/>
                </a:solidFill>
                <a:latin typeface="Arial"/>
                <a:ea typeface="Arial"/>
                <a:cs typeface="Arial"/>
                <a:sym typeface="Arial"/>
              </a:rPr>
              <a:t>Kết cấu</a:t>
            </a:r>
            <a:endParaRPr sz="900" b="1">
              <a:solidFill>
                <a:srgbClr val="73A3D1"/>
              </a:solidFill>
              <a:latin typeface="Arial"/>
              <a:ea typeface="Arial"/>
              <a:cs typeface="Arial"/>
              <a:sym typeface="Arial"/>
            </a:endParaRPr>
          </a:p>
        </p:txBody>
      </p:sp>
      <p:sp>
        <p:nvSpPr>
          <p:cNvPr id="16" name="Google Shape;346;p18"/>
          <p:cNvSpPr txBox="1"/>
          <p:nvPr/>
        </p:nvSpPr>
        <p:spPr>
          <a:xfrm>
            <a:off x="3085597" y="5448300"/>
            <a:ext cx="671565" cy="1904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00"/>
              </a:buClr>
              <a:buSzPts val="900"/>
              <a:buFont typeface="Noto Sans Symbols"/>
              <a:buNone/>
            </a:pPr>
            <a:r>
              <a:rPr lang="en-US" sz="900" b="0" smtClean="0">
                <a:solidFill>
                  <a:srgbClr val="191919"/>
                </a:solidFill>
                <a:latin typeface="Arial"/>
                <a:ea typeface="Arial"/>
                <a:cs typeface="Arial"/>
                <a:sym typeface="Arial"/>
              </a:rPr>
              <a:t>Kết cấu</a:t>
            </a:r>
            <a:endParaRPr sz="900" b="1">
              <a:solidFill>
                <a:srgbClr val="73A3D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9"/>
          <p:cNvSpPr txBox="1"/>
          <p:nvPr/>
        </p:nvSpPr>
        <p:spPr>
          <a:xfrm>
            <a:off x="533400" y="965200"/>
            <a:ext cx="7772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00000"/>
                </a:solidFill>
                <a:latin typeface="Arial"/>
                <a:ea typeface="Arial"/>
                <a:cs typeface="Arial"/>
                <a:sym typeface="Arial"/>
              </a:rPr>
              <a:t>Bước 7: Hoàn tất quy trình</a:t>
            </a:r>
            <a:r>
              <a:rPr lang="en-US" sz="2400" b="1" i="0" u="none" strike="noStrike" cap="none">
                <a:solidFill>
                  <a:srgbClr val="191919"/>
                </a:solidFill>
                <a:latin typeface="Arial"/>
                <a:ea typeface="Arial"/>
                <a:cs typeface="Arial"/>
                <a:sym typeface="Arial"/>
              </a:rPr>
              <a:t> </a:t>
            </a:r>
            <a:endParaRPr sz="2400" b="1" i="0" u="none" strike="noStrike" cap="none">
              <a:solidFill>
                <a:srgbClr val="191919"/>
              </a:solidFill>
              <a:latin typeface="Arial"/>
              <a:ea typeface="Arial"/>
              <a:cs typeface="Arial"/>
              <a:sym typeface="Arial"/>
            </a:endParaRPr>
          </a:p>
        </p:txBody>
      </p:sp>
      <p:sp>
        <p:nvSpPr>
          <p:cNvPr id="355" name="Google Shape;355;p19"/>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19</a:t>
            </a:fld>
            <a:endParaRPr/>
          </a:p>
        </p:txBody>
      </p:sp>
      <p:sp>
        <p:nvSpPr>
          <p:cNvPr id="356" name="Google Shape;356;p19"/>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Quy trình thiết kế tích hợp</a:t>
            </a:r>
            <a:endParaRPr sz="2400" b="1">
              <a:solidFill>
                <a:srgbClr val="73A3D1"/>
              </a:solidFill>
              <a:latin typeface="Arial"/>
              <a:ea typeface="Arial"/>
              <a:cs typeface="Arial"/>
              <a:sym typeface="Arial"/>
            </a:endParaRPr>
          </a:p>
        </p:txBody>
      </p:sp>
      <p:sp>
        <p:nvSpPr>
          <p:cNvPr id="358" name="Google Shape;358;p19"/>
          <p:cNvSpPr/>
          <p:nvPr/>
        </p:nvSpPr>
        <p:spPr>
          <a:xfrm>
            <a:off x="364435" y="2133600"/>
            <a:ext cx="4572000" cy="28007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Quy trình thiết kế tích hợp bắt đầu trong quá trình tiền thiết kế  </a:t>
            </a:r>
            <a:endParaRPr sz="2000">
              <a:solidFill>
                <a:srgbClr val="000000"/>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a:solidFill>
                <a:srgbClr val="000000"/>
              </a:solidFill>
              <a:latin typeface="Arial"/>
              <a:ea typeface="Arial"/>
              <a:cs typeface="Arial"/>
              <a:sym typeface="Arial"/>
            </a:endParaRPr>
          </a:p>
          <a:p>
            <a:pPr marL="342900" marR="0" lvl="0" indent="-342900" algn="l" rtl="0">
              <a:spcBef>
                <a:spcPts val="400"/>
              </a:spcBef>
              <a:spcAft>
                <a:spcPts val="0"/>
              </a:spcAft>
              <a:buClr>
                <a:srgbClr val="000000"/>
              </a:buClr>
              <a:buSzPts val="2000"/>
              <a:buFont typeface="Arial"/>
              <a:buChar char="•"/>
            </a:pPr>
            <a:r>
              <a:rPr lang="en-US" sz="2000">
                <a:solidFill>
                  <a:srgbClr val="000000"/>
                </a:solidFill>
                <a:latin typeface="Arial"/>
                <a:ea typeface="Arial"/>
                <a:cs typeface="Arial"/>
                <a:sym typeface="Arial"/>
              </a:rPr>
              <a:t>Quy trình tiếp tục với thiết kế ý tưởng, phát triển thiết kế, xây dựng và vận hành công trình</a:t>
            </a:r>
            <a:endParaRPr/>
          </a:p>
          <a:p>
            <a:pPr marL="342900" marR="0" lvl="0" indent="-215900" algn="l" rtl="0">
              <a:spcBef>
                <a:spcPts val="400"/>
              </a:spcBef>
              <a:spcAft>
                <a:spcPts val="0"/>
              </a:spcAft>
              <a:buClr>
                <a:schemeClr val="dk1"/>
              </a:buClr>
              <a:buSzPts val="2000"/>
              <a:buFont typeface="Arial"/>
              <a:buNone/>
            </a:pPr>
            <a:endParaRPr sz="2000">
              <a:solidFill>
                <a:srgbClr val="000000"/>
              </a:solidFill>
              <a:latin typeface="Arial"/>
              <a:ea typeface="Arial"/>
              <a:cs typeface="Arial"/>
              <a:sym typeface="Arial"/>
            </a:endParaRPr>
          </a:p>
          <a:p>
            <a:pPr marL="342900" marR="0" lvl="0" indent="-342900" algn="l" rtl="0">
              <a:spcBef>
                <a:spcPts val="400"/>
              </a:spcBef>
              <a:spcAft>
                <a:spcPts val="0"/>
              </a:spcAft>
              <a:buClr>
                <a:srgbClr val="000000"/>
              </a:buClr>
              <a:buSzPts val="2000"/>
              <a:buFont typeface="Arial"/>
              <a:buChar char="•"/>
            </a:pPr>
            <a:r>
              <a:rPr lang="en-US" sz="2000">
                <a:solidFill>
                  <a:srgbClr val="000000"/>
                </a:solidFill>
                <a:latin typeface="Arial"/>
                <a:ea typeface="Arial"/>
                <a:cs typeface="Arial"/>
                <a:sym typeface="Arial"/>
              </a:rPr>
              <a:t>Một quá trình lặp đi lặp lại</a:t>
            </a:r>
            <a:endParaRPr sz="2000">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14" y="1741054"/>
            <a:ext cx="3944112" cy="4044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a:t>
            </a:fld>
            <a:endParaRPr/>
          </a:p>
        </p:txBody>
      </p:sp>
      <p:sp>
        <p:nvSpPr>
          <p:cNvPr id="111" name="Google Shape;111;p2"/>
          <p:cNvSpPr/>
          <p:nvPr/>
        </p:nvSpPr>
        <p:spPr>
          <a:xfrm>
            <a:off x="838200" y="228600"/>
            <a:ext cx="6477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3A3D1"/>
                </a:solidFill>
                <a:latin typeface="Arial"/>
                <a:ea typeface="Arial"/>
                <a:cs typeface="Arial"/>
                <a:sym typeface="Arial"/>
              </a:rPr>
              <a:t>Nội dung</a:t>
            </a:r>
            <a:endParaRPr sz="2800" b="1">
              <a:solidFill>
                <a:srgbClr val="73A3D1"/>
              </a:solidFill>
              <a:latin typeface="Arial"/>
              <a:ea typeface="Arial"/>
              <a:cs typeface="Arial"/>
              <a:sym typeface="Arial"/>
            </a:endParaRPr>
          </a:p>
        </p:txBody>
      </p:sp>
      <p:sp>
        <p:nvSpPr>
          <p:cNvPr id="112" name="Google Shape;112;p2"/>
          <p:cNvSpPr/>
          <p:nvPr/>
        </p:nvSpPr>
        <p:spPr>
          <a:xfrm>
            <a:off x="921660" y="1190166"/>
            <a:ext cx="9067800" cy="4847440"/>
          </a:xfrm>
          <a:prstGeom prst="rect">
            <a:avLst/>
          </a:prstGeom>
          <a:noFill/>
          <a:ln>
            <a:noFill/>
          </a:ln>
        </p:spPr>
        <p:txBody>
          <a:bodyPr spcFirstLastPara="1" wrap="square" lIns="91425" tIns="45700" rIns="91425" bIns="45700" anchor="t" anchorCtr="0">
            <a:spAutoFit/>
          </a:bodyPr>
          <a:lstStyle/>
          <a:p>
            <a:pPr marL="0" marR="0" lvl="0" indent="0" algn="l" rtl="0">
              <a:spcAft>
                <a:spcPts val="0"/>
              </a:spcAft>
              <a:buNone/>
            </a:pPr>
            <a:r>
              <a:rPr lang="en-US" sz="2800" b="1">
                <a:solidFill>
                  <a:srgbClr val="73A3D1"/>
                </a:solidFill>
                <a:latin typeface="Arial"/>
                <a:ea typeface="Arial"/>
                <a:cs typeface="Arial"/>
                <a:sym typeface="Arial"/>
              </a:rPr>
              <a:t>Thiết kế tích hợp tiết kiệm năng lượng là gì</a:t>
            </a:r>
            <a:endParaRPr sz="2800" b="1">
              <a:solidFill>
                <a:srgbClr val="73A3D1"/>
              </a:solidFill>
              <a:latin typeface="Arial"/>
              <a:ea typeface="Arial"/>
              <a:cs typeface="Arial"/>
              <a:sym typeface="Arial"/>
            </a:endParaRPr>
          </a:p>
          <a:p>
            <a:pPr marL="0" marR="0" lvl="0" indent="0" algn="l" rtl="0">
              <a:spcAft>
                <a:spcPts val="0"/>
              </a:spcAft>
              <a:buNone/>
            </a:pPr>
            <a:endParaRPr sz="2000">
              <a:solidFill>
                <a:schemeClr val="accent4"/>
              </a:solidFill>
              <a:latin typeface="Arial"/>
              <a:ea typeface="Arial"/>
              <a:cs typeface="Arial"/>
              <a:sym typeface="Arial"/>
            </a:endParaRPr>
          </a:p>
          <a:p>
            <a:pPr marL="0" marR="0" lvl="0" indent="0" algn="l" rtl="0">
              <a:spcAft>
                <a:spcPts val="0"/>
              </a:spcAft>
              <a:buNone/>
            </a:pPr>
            <a:endParaRPr sz="2800" b="1">
              <a:solidFill>
                <a:srgbClr val="73A3D1"/>
              </a:solidFill>
              <a:latin typeface="Arial"/>
              <a:ea typeface="Arial"/>
              <a:cs typeface="Arial"/>
              <a:sym typeface="Arial"/>
            </a:endParaRPr>
          </a:p>
          <a:p>
            <a:pPr marL="0" marR="0" lvl="0" indent="0" algn="l" rtl="0">
              <a:spcAft>
                <a:spcPts val="0"/>
              </a:spcAft>
              <a:buNone/>
            </a:pPr>
            <a:r>
              <a:rPr lang="en-US" sz="2800" b="1">
                <a:solidFill>
                  <a:srgbClr val="73A3D1"/>
                </a:solidFill>
                <a:latin typeface="Arial"/>
                <a:ea typeface="Arial"/>
                <a:cs typeface="Arial"/>
                <a:sym typeface="Arial"/>
              </a:rPr>
              <a:t>Quy trình thiết kế tích hợp</a:t>
            </a:r>
            <a:endParaRPr sz="2800" b="1">
              <a:solidFill>
                <a:srgbClr val="73A3D1"/>
              </a:solidFill>
              <a:latin typeface="Arial"/>
              <a:ea typeface="Arial"/>
              <a:cs typeface="Arial"/>
              <a:sym typeface="Arial"/>
            </a:endParaRPr>
          </a:p>
          <a:p>
            <a:pPr marL="0" marR="0" lvl="0" indent="0" algn="l" rtl="0">
              <a:spcAft>
                <a:spcPts val="0"/>
              </a:spcAft>
              <a:buNone/>
            </a:pPr>
            <a:endParaRPr sz="2000" b="1">
              <a:solidFill>
                <a:schemeClr val="accent4"/>
              </a:solidFill>
              <a:latin typeface="Arial"/>
              <a:ea typeface="Arial"/>
              <a:cs typeface="Arial"/>
              <a:sym typeface="Arial"/>
            </a:endParaRPr>
          </a:p>
          <a:p>
            <a:pPr marL="0" marR="0" lvl="0" indent="0" algn="l" rtl="0">
              <a:spcAft>
                <a:spcPts val="0"/>
              </a:spcAft>
              <a:buNone/>
            </a:pPr>
            <a:endParaRPr sz="2000" b="1">
              <a:solidFill>
                <a:schemeClr val="accent4"/>
              </a:solidFill>
              <a:latin typeface="Arial"/>
              <a:ea typeface="Arial"/>
              <a:cs typeface="Arial"/>
              <a:sym typeface="Arial"/>
            </a:endParaRPr>
          </a:p>
          <a:p>
            <a:pPr marL="0" marR="0" lvl="0" indent="0" algn="l" rtl="0">
              <a:spcBef>
                <a:spcPts val="600"/>
              </a:spcBef>
              <a:spcAft>
                <a:spcPts val="0"/>
              </a:spcAft>
              <a:buNone/>
            </a:pPr>
            <a:r>
              <a:rPr lang="en-US" sz="2800" b="1" spc="-80">
                <a:solidFill>
                  <a:srgbClr val="73A3D1"/>
                </a:solidFill>
                <a:sym typeface="Arial"/>
              </a:rPr>
              <a:t>Giải pháp thiết kế hướng tới tiết kiệm năng lượng</a:t>
            </a:r>
            <a:endParaRPr spc="-80"/>
          </a:p>
          <a:p>
            <a:pPr marL="0" marR="0" lvl="0" indent="0" algn="l" rtl="0">
              <a:spcAft>
                <a:spcPts val="0"/>
              </a:spcAft>
              <a:buNone/>
            </a:pPr>
            <a:endParaRPr lang="en-US" sz="2800" b="1" smtClean="0">
              <a:solidFill>
                <a:srgbClr val="73A3D1"/>
              </a:solidFill>
              <a:latin typeface="Arial"/>
              <a:ea typeface="Arial"/>
              <a:cs typeface="Arial"/>
              <a:sym typeface="Arial"/>
            </a:endParaRPr>
          </a:p>
          <a:p>
            <a:pPr marL="0" marR="0" lvl="0" indent="0" algn="l" rtl="0">
              <a:spcBef>
                <a:spcPts val="1200"/>
              </a:spcBef>
              <a:spcAft>
                <a:spcPts val="0"/>
              </a:spcAft>
              <a:buNone/>
            </a:pPr>
            <a:r>
              <a:rPr lang="en-US" sz="2800" b="1" smtClean="0">
                <a:solidFill>
                  <a:srgbClr val="73A3D1"/>
                </a:solidFill>
                <a:latin typeface="Arial"/>
                <a:ea typeface="Arial"/>
                <a:cs typeface="Arial"/>
                <a:sym typeface="Arial"/>
              </a:rPr>
              <a:t>Các </a:t>
            </a:r>
            <a:r>
              <a:rPr lang="en-US" sz="2800" b="1">
                <a:solidFill>
                  <a:srgbClr val="73A3D1"/>
                </a:solidFill>
                <a:latin typeface="Arial"/>
                <a:ea typeface="Arial"/>
                <a:cs typeface="Arial"/>
                <a:sym typeface="Arial"/>
              </a:rPr>
              <a:t>thách thức </a:t>
            </a:r>
            <a:endParaRPr/>
          </a:p>
          <a:p>
            <a:pPr marL="0" marR="0" lvl="0" indent="0" algn="l" rtl="0">
              <a:spcAft>
                <a:spcPts val="0"/>
              </a:spcAft>
              <a:buNone/>
            </a:pPr>
            <a:endParaRPr sz="2800" b="1">
              <a:solidFill>
                <a:srgbClr val="73A3D1"/>
              </a:solidFill>
              <a:latin typeface="Arial"/>
              <a:ea typeface="Arial"/>
              <a:cs typeface="Arial"/>
              <a:sym typeface="Arial"/>
            </a:endParaRPr>
          </a:p>
          <a:p>
            <a:pPr marL="0" marR="0" lvl="0" indent="0" algn="l" rtl="0">
              <a:spcBef>
                <a:spcPts val="1200"/>
              </a:spcBef>
              <a:spcAft>
                <a:spcPts val="0"/>
              </a:spcAft>
              <a:buNone/>
            </a:pPr>
            <a:r>
              <a:rPr lang="en-US" sz="2800" b="1">
                <a:solidFill>
                  <a:srgbClr val="73A3D1"/>
                </a:solidFill>
                <a:latin typeface="Arial"/>
                <a:ea typeface="Arial"/>
                <a:cs typeface="Arial"/>
                <a:sym typeface="Arial"/>
              </a:rPr>
              <a:t>Các công cụ</a:t>
            </a:r>
            <a:endParaRPr sz="2400">
              <a:solidFill>
                <a:schemeClr val="accent4"/>
              </a:solidFill>
              <a:latin typeface="Arial"/>
              <a:ea typeface="Arial"/>
              <a:cs typeface="Arial"/>
              <a:sym typeface="Arial"/>
            </a:endParaRPr>
          </a:p>
        </p:txBody>
      </p:sp>
      <p:cxnSp>
        <p:nvCxnSpPr>
          <p:cNvPr id="113" name="Google Shape;113;p2"/>
          <p:cNvCxnSpPr/>
          <p:nvPr/>
        </p:nvCxnSpPr>
        <p:spPr>
          <a:xfrm>
            <a:off x="463741" y="1254628"/>
            <a:ext cx="0" cy="731520"/>
          </a:xfrm>
          <a:prstGeom prst="straightConnector1">
            <a:avLst/>
          </a:prstGeom>
          <a:noFill/>
          <a:ln w="76200" cap="flat" cmpd="sng">
            <a:solidFill>
              <a:srgbClr val="73A3D1"/>
            </a:solidFill>
            <a:prstDash val="solid"/>
            <a:round/>
            <a:headEnd type="none" w="sm" len="sm"/>
            <a:tailEnd type="none" w="sm" len="sm"/>
          </a:ln>
        </p:spPr>
      </p:cxnSp>
      <p:sp>
        <p:nvSpPr>
          <p:cNvPr id="114" name="Google Shape;114;p2"/>
          <p:cNvSpPr txBox="1"/>
          <p:nvPr/>
        </p:nvSpPr>
        <p:spPr>
          <a:xfrm>
            <a:off x="463741" y="1193796"/>
            <a:ext cx="990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I</a:t>
            </a:r>
            <a:endParaRPr sz="3200" b="1">
              <a:solidFill>
                <a:srgbClr val="0070C0"/>
              </a:solidFill>
              <a:latin typeface="Arial"/>
              <a:ea typeface="Arial"/>
              <a:cs typeface="Arial"/>
              <a:sym typeface="Arial"/>
            </a:endParaRPr>
          </a:p>
        </p:txBody>
      </p:sp>
      <p:cxnSp>
        <p:nvCxnSpPr>
          <p:cNvPr id="115" name="Google Shape;115;p2"/>
          <p:cNvCxnSpPr/>
          <p:nvPr/>
        </p:nvCxnSpPr>
        <p:spPr>
          <a:xfrm>
            <a:off x="464460" y="2267856"/>
            <a:ext cx="0" cy="731520"/>
          </a:xfrm>
          <a:prstGeom prst="straightConnector1">
            <a:avLst/>
          </a:prstGeom>
          <a:noFill/>
          <a:ln w="76200" cap="flat" cmpd="sng">
            <a:solidFill>
              <a:srgbClr val="73A3D1"/>
            </a:solidFill>
            <a:prstDash val="solid"/>
            <a:round/>
            <a:headEnd type="none" w="sm" len="sm"/>
            <a:tailEnd type="none" w="sm" len="sm"/>
          </a:ln>
        </p:spPr>
      </p:cxnSp>
      <p:sp>
        <p:nvSpPr>
          <p:cNvPr id="116" name="Google Shape;116;p2"/>
          <p:cNvSpPr txBox="1"/>
          <p:nvPr/>
        </p:nvSpPr>
        <p:spPr>
          <a:xfrm>
            <a:off x="464460" y="2318652"/>
            <a:ext cx="990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II</a:t>
            </a:r>
            <a:endParaRPr sz="3200" b="1">
              <a:solidFill>
                <a:srgbClr val="0070C0"/>
              </a:solidFill>
              <a:latin typeface="Arial"/>
              <a:ea typeface="Arial"/>
              <a:cs typeface="Arial"/>
              <a:sym typeface="Arial"/>
            </a:endParaRPr>
          </a:p>
        </p:txBody>
      </p:sp>
      <p:cxnSp>
        <p:nvCxnSpPr>
          <p:cNvPr id="117" name="Google Shape;117;p2"/>
          <p:cNvCxnSpPr/>
          <p:nvPr/>
        </p:nvCxnSpPr>
        <p:spPr>
          <a:xfrm>
            <a:off x="464460" y="3352800"/>
            <a:ext cx="0" cy="731520"/>
          </a:xfrm>
          <a:prstGeom prst="straightConnector1">
            <a:avLst/>
          </a:prstGeom>
          <a:noFill/>
          <a:ln w="76200" cap="flat" cmpd="sng">
            <a:solidFill>
              <a:srgbClr val="73A3D1"/>
            </a:solidFill>
            <a:prstDash val="solid"/>
            <a:round/>
            <a:headEnd type="none" w="sm" len="sm"/>
            <a:tailEnd type="none" w="sm" len="sm"/>
          </a:ln>
        </p:spPr>
      </p:cxnSp>
      <p:sp>
        <p:nvSpPr>
          <p:cNvPr id="118" name="Google Shape;118;p2"/>
          <p:cNvSpPr txBox="1"/>
          <p:nvPr/>
        </p:nvSpPr>
        <p:spPr>
          <a:xfrm>
            <a:off x="464460" y="3418110"/>
            <a:ext cx="990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III</a:t>
            </a:r>
            <a:endParaRPr sz="3200" b="1">
              <a:solidFill>
                <a:srgbClr val="0070C0"/>
              </a:solidFill>
              <a:latin typeface="Arial"/>
              <a:ea typeface="Arial"/>
              <a:cs typeface="Arial"/>
              <a:sym typeface="Arial"/>
            </a:endParaRPr>
          </a:p>
        </p:txBody>
      </p:sp>
      <p:cxnSp>
        <p:nvCxnSpPr>
          <p:cNvPr id="119" name="Google Shape;119;p2"/>
          <p:cNvCxnSpPr/>
          <p:nvPr/>
        </p:nvCxnSpPr>
        <p:spPr>
          <a:xfrm>
            <a:off x="464460" y="4423230"/>
            <a:ext cx="0" cy="731520"/>
          </a:xfrm>
          <a:prstGeom prst="straightConnector1">
            <a:avLst/>
          </a:prstGeom>
          <a:noFill/>
          <a:ln w="76200" cap="flat" cmpd="sng">
            <a:solidFill>
              <a:srgbClr val="73A3D1"/>
            </a:solidFill>
            <a:prstDash val="solid"/>
            <a:round/>
            <a:headEnd type="none" w="sm" len="sm"/>
            <a:tailEnd type="none" w="sm" len="sm"/>
          </a:ln>
        </p:spPr>
      </p:cxnSp>
      <p:sp>
        <p:nvSpPr>
          <p:cNvPr id="120" name="Google Shape;120;p2"/>
          <p:cNvSpPr txBox="1"/>
          <p:nvPr/>
        </p:nvSpPr>
        <p:spPr>
          <a:xfrm>
            <a:off x="464460" y="4474026"/>
            <a:ext cx="990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IV</a:t>
            </a:r>
            <a:endParaRPr sz="3200" b="1">
              <a:solidFill>
                <a:srgbClr val="0070C0"/>
              </a:solidFill>
              <a:latin typeface="Arial"/>
              <a:ea typeface="Arial"/>
              <a:cs typeface="Arial"/>
              <a:sym typeface="Arial"/>
            </a:endParaRPr>
          </a:p>
        </p:txBody>
      </p:sp>
      <p:cxnSp>
        <p:nvCxnSpPr>
          <p:cNvPr id="121" name="Google Shape;121;p2"/>
          <p:cNvCxnSpPr/>
          <p:nvPr/>
        </p:nvCxnSpPr>
        <p:spPr>
          <a:xfrm>
            <a:off x="464460" y="5464632"/>
            <a:ext cx="0" cy="731520"/>
          </a:xfrm>
          <a:prstGeom prst="straightConnector1">
            <a:avLst/>
          </a:prstGeom>
          <a:noFill/>
          <a:ln w="76200" cap="flat" cmpd="sng">
            <a:solidFill>
              <a:srgbClr val="73A3D1"/>
            </a:solidFill>
            <a:prstDash val="solid"/>
            <a:round/>
            <a:headEnd type="none" w="sm" len="sm"/>
            <a:tailEnd type="none" w="sm" len="sm"/>
          </a:ln>
        </p:spPr>
      </p:cxnSp>
      <p:sp>
        <p:nvSpPr>
          <p:cNvPr id="122" name="Google Shape;122;p2"/>
          <p:cNvSpPr txBox="1"/>
          <p:nvPr/>
        </p:nvSpPr>
        <p:spPr>
          <a:xfrm>
            <a:off x="464460" y="5471886"/>
            <a:ext cx="990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V</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20</a:t>
            </a:fld>
            <a:endParaRPr/>
          </a:p>
        </p:txBody>
      </p:sp>
      <p:sp>
        <p:nvSpPr>
          <p:cNvPr id="364" name="Google Shape;364;p20"/>
          <p:cNvSpPr/>
          <p:nvPr/>
        </p:nvSpPr>
        <p:spPr>
          <a:xfrm>
            <a:off x="-14067" y="1004668"/>
            <a:ext cx="3996396"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20"/>
          <p:cNvSpPr/>
          <p:nvPr/>
        </p:nvSpPr>
        <p:spPr>
          <a:xfrm>
            <a:off x="-14067" y="2971800"/>
            <a:ext cx="4586067"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0000" b="1">
                <a:solidFill>
                  <a:schemeClr val="lt1"/>
                </a:solidFill>
                <a:latin typeface="Verdana"/>
                <a:ea typeface="Verdana"/>
                <a:cs typeface="Verdana"/>
                <a:sym typeface="Verdana"/>
              </a:rPr>
              <a:t>III</a:t>
            </a:r>
            <a:endParaRPr sz="20000" b="1">
              <a:solidFill>
                <a:schemeClr val="lt1"/>
              </a:solidFill>
              <a:latin typeface="Verdana"/>
              <a:ea typeface="Verdana"/>
              <a:cs typeface="Verdana"/>
              <a:sym typeface="Verdana"/>
            </a:endParaRPr>
          </a:p>
        </p:txBody>
      </p:sp>
      <p:sp>
        <p:nvSpPr>
          <p:cNvPr id="366" name="Google Shape;366;p20"/>
          <p:cNvSpPr txBox="1"/>
          <p:nvPr/>
        </p:nvSpPr>
        <p:spPr>
          <a:xfrm>
            <a:off x="3996396" y="4924864"/>
            <a:ext cx="5181600" cy="70788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spcBef>
                <a:spcPts val="0"/>
              </a:spcBef>
              <a:spcAft>
                <a:spcPts val="0"/>
              </a:spcAft>
              <a:buNone/>
            </a:pPr>
            <a:r>
              <a:rPr lang="en-US" sz="2000" b="1">
                <a:solidFill>
                  <a:srgbClr val="73A3D1"/>
                </a:solidFill>
                <a:latin typeface="Arial"/>
                <a:ea typeface="Arial"/>
                <a:cs typeface="Arial"/>
                <a:sym typeface="Arial"/>
              </a:rPr>
              <a:t>GIẢI PHÁP THIẾT KẾ HƯỚNG TỚI TIẾT KIỆM NĂNG LƯỢNG</a:t>
            </a:r>
            <a:endParaRPr sz="2000" b="1">
              <a:solidFill>
                <a:srgbClr val="73A3D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1"/>
          <p:cNvSpPr txBox="1">
            <a:spLocks noGrp="1"/>
          </p:cNvSpPr>
          <p:nvPr>
            <p:ph type="title"/>
          </p:nvPr>
        </p:nvSpPr>
        <p:spPr>
          <a:xfrm>
            <a:off x="304800" y="1371600"/>
            <a:ext cx="8640960" cy="61792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a:solidFill>
                  <a:srgbClr val="191919"/>
                </a:solidFill>
              </a:rPr>
              <a:t>Các bước thiết kế thụ động</a:t>
            </a:r>
            <a:endParaRPr>
              <a:solidFill>
                <a:srgbClr val="191919"/>
              </a:solidFill>
            </a:endParaRPr>
          </a:p>
        </p:txBody>
      </p:sp>
      <p:grpSp>
        <p:nvGrpSpPr>
          <p:cNvPr id="373" name="Google Shape;373;p21"/>
          <p:cNvGrpSpPr/>
          <p:nvPr/>
        </p:nvGrpSpPr>
        <p:grpSpPr>
          <a:xfrm>
            <a:off x="1295400" y="2133600"/>
            <a:ext cx="6667500" cy="3901976"/>
            <a:chOff x="0" y="0"/>
            <a:chExt cx="6667500" cy="3901976"/>
          </a:xfrm>
        </p:grpSpPr>
        <p:sp>
          <p:nvSpPr>
            <p:cNvPr id="374" name="Google Shape;374;p21"/>
            <p:cNvSpPr/>
            <p:nvPr/>
          </p:nvSpPr>
          <p:spPr>
            <a:xfrm rot="10800000">
              <a:off x="0" y="0"/>
              <a:ext cx="6667500" cy="975494"/>
            </a:xfrm>
            <a:prstGeom prst="trapezoid">
              <a:avLst>
                <a:gd name="adj" fmla="val 85437"/>
              </a:avLst>
            </a:prstGeom>
            <a:solidFill>
              <a:schemeClr val="accent6">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txBox="1"/>
            <p:nvPr/>
          </p:nvSpPr>
          <p:spPr>
            <a:xfrm>
              <a:off x="1166812" y="0"/>
              <a:ext cx="4333875" cy="97549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r>
                <a:rPr lang="en-US" sz="2700">
                  <a:solidFill>
                    <a:schemeClr val="lt1"/>
                  </a:solidFill>
                  <a:latin typeface="Arial"/>
                  <a:ea typeface="Arial"/>
                  <a:cs typeface="Arial"/>
                  <a:sym typeface="Arial"/>
                </a:rPr>
                <a:t>Giảm tải nhiệt </a:t>
              </a:r>
              <a:endParaRPr sz="2700">
                <a:solidFill>
                  <a:schemeClr val="lt1"/>
                </a:solidFill>
                <a:latin typeface="Arial"/>
                <a:ea typeface="Arial"/>
                <a:cs typeface="Arial"/>
                <a:sym typeface="Arial"/>
              </a:endParaRPr>
            </a:p>
          </p:txBody>
        </p:sp>
        <p:sp>
          <p:nvSpPr>
            <p:cNvPr id="376" name="Google Shape;376;p21"/>
            <p:cNvSpPr/>
            <p:nvPr/>
          </p:nvSpPr>
          <p:spPr>
            <a:xfrm rot="10800000">
              <a:off x="833437" y="975494"/>
              <a:ext cx="5000625" cy="975494"/>
            </a:xfrm>
            <a:prstGeom prst="trapezoid">
              <a:avLst>
                <a:gd name="adj" fmla="val 85437"/>
              </a:avLst>
            </a:prstGeom>
            <a:solidFill>
              <a:schemeClr val="accent6">
                <a:alpha val="76862"/>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txBox="1"/>
            <p:nvPr/>
          </p:nvSpPr>
          <p:spPr>
            <a:xfrm>
              <a:off x="1708546" y="975494"/>
              <a:ext cx="3250406" cy="97549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US" sz="2200">
                  <a:solidFill>
                    <a:schemeClr val="lt1"/>
                  </a:solidFill>
                  <a:latin typeface="Arial"/>
                  <a:ea typeface="Arial"/>
                  <a:cs typeface="Arial"/>
                  <a:sym typeface="Arial"/>
                </a:rPr>
                <a:t>Chiến lược làm mát thụ động</a:t>
              </a:r>
              <a:endParaRPr sz="2200">
                <a:solidFill>
                  <a:schemeClr val="lt1"/>
                </a:solidFill>
                <a:latin typeface="Arial"/>
                <a:ea typeface="Arial"/>
                <a:cs typeface="Arial"/>
                <a:sym typeface="Arial"/>
              </a:endParaRPr>
            </a:p>
          </p:txBody>
        </p:sp>
        <p:sp>
          <p:nvSpPr>
            <p:cNvPr id="378" name="Google Shape;378;p21"/>
            <p:cNvSpPr/>
            <p:nvPr/>
          </p:nvSpPr>
          <p:spPr>
            <a:xfrm rot="10800000">
              <a:off x="1666875" y="1950988"/>
              <a:ext cx="3333750" cy="975494"/>
            </a:xfrm>
            <a:prstGeom prst="trapezoid">
              <a:avLst>
                <a:gd name="adj" fmla="val 85437"/>
              </a:avLst>
            </a:prstGeom>
            <a:solidFill>
              <a:schemeClr val="accent6">
                <a:alpha val="63137"/>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txBox="1"/>
            <p:nvPr/>
          </p:nvSpPr>
          <p:spPr>
            <a:xfrm>
              <a:off x="2250281" y="1950988"/>
              <a:ext cx="2166937" cy="97549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None/>
              </a:pPr>
              <a:r>
                <a:rPr lang="en-US" sz="2200">
                  <a:solidFill>
                    <a:schemeClr val="lt1"/>
                  </a:solidFill>
                  <a:latin typeface="Arial"/>
                  <a:ea typeface="Arial"/>
                  <a:cs typeface="Arial"/>
                  <a:sym typeface="Arial"/>
                </a:rPr>
                <a:t>Sử dụng hệ thống chủ động</a:t>
              </a:r>
              <a:endParaRPr sz="2200">
                <a:solidFill>
                  <a:schemeClr val="lt1"/>
                </a:solidFill>
                <a:latin typeface="Arial"/>
                <a:ea typeface="Arial"/>
                <a:cs typeface="Arial"/>
                <a:sym typeface="Arial"/>
              </a:endParaRPr>
            </a:p>
          </p:txBody>
        </p:sp>
        <p:sp>
          <p:nvSpPr>
            <p:cNvPr id="380" name="Google Shape;380;p21"/>
            <p:cNvSpPr/>
            <p:nvPr/>
          </p:nvSpPr>
          <p:spPr>
            <a:xfrm rot="10800000">
              <a:off x="2500312" y="2926482"/>
              <a:ext cx="1666875" cy="975494"/>
            </a:xfrm>
            <a:prstGeom prst="trapezoid">
              <a:avLst>
                <a:gd name="adj" fmla="val 85437"/>
              </a:avLst>
            </a:prstGeom>
            <a:solidFill>
              <a:schemeClr val="accent6">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txBox="1"/>
            <p:nvPr/>
          </p:nvSpPr>
          <p:spPr>
            <a:xfrm>
              <a:off x="2500312" y="2926482"/>
              <a:ext cx="1666875" cy="975494"/>
            </a:xfrm>
            <a:prstGeom prst="rect">
              <a:avLst/>
            </a:prstGeom>
            <a:noFill/>
            <a:ln>
              <a:noFill/>
            </a:ln>
          </p:spPr>
          <p:txBody>
            <a:bodyPr spcFirstLastPara="1" wrap="square" lIns="17775" tIns="17775" rIns="17775" bIns="17775" anchor="t" anchorCtr="0">
              <a:noAutofit/>
            </a:bodyPr>
            <a:lstStyle/>
            <a:p>
              <a:pPr marL="0" marR="0" lvl="0" indent="0" algn="ctr" rtl="0">
                <a:lnSpc>
                  <a:spcPct val="90000"/>
                </a:lnSpc>
                <a:spcBef>
                  <a:spcPts val="0"/>
                </a:spcBef>
                <a:spcAft>
                  <a:spcPts val="0"/>
                </a:spcAft>
                <a:buNone/>
              </a:pPr>
              <a:r>
                <a:rPr lang="en-US" sz="1400">
                  <a:solidFill>
                    <a:schemeClr val="lt1"/>
                  </a:solidFill>
                  <a:latin typeface="Arial"/>
                  <a:ea typeface="Arial"/>
                  <a:cs typeface="Arial"/>
                  <a:sym typeface="Arial"/>
                </a:rPr>
                <a:t>Năng lượng </a:t>
              </a:r>
              <a:endParaRPr/>
            </a:p>
            <a:p>
              <a:pPr marL="0" marR="0" lvl="0" indent="0" algn="ctr" rtl="0">
                <a:lnSpc>
                  <a:spcPct val="90000"/>
                </a:lnSpc>
                <a:spcBef>
                  <a:spcPts val="490"/>
                </a:spcBef>
                <a:spcAft>
                  <a:spcPts val="0"/>
                </a:spcAft>
                <a:buNone/>
              </a:pPr>
              <a:r>
                <a:rPr lang="en-US" sz="1400">
                  <a:solidFill>
                    <a:schemeClr val="lt1"/>
                  </a:solidFill>
                  <a:latin typeface="Arial"/>
                  <a:ea typeface="Arial"/>
                  <a:cs typeface="Arial"/>
                  <a:sym typeface="Arial"/>
                </a:rPr>
                <a:t>tái tạo</a:t>
              </a:r>
              <a:endParaRPr sz="1400">
                <a:solidFill>
                  <a:schemeClr val="lt1"/>
                </a:solidFill>
                <a:latin typeface="Arial"/>
                <a:ea typeface="Arial"/>
                <a:cs typeface="Arial"/>
                <a:sym typeface="Arial"/>
              </a:endParaRPr>
            </a:p>
          </p:txBody>
        </p:sp>
      </p:grpSp>
      <p:sp>
        <p:nvSpPr>
          <p:cNvPr id="382" name="Google Shape;382;p21"/>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Giải pháp thiết kế hướng tới TKNL</a:t>
            </a:r>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2"/>
          <p:cNvGrpSpPr/>
          <p:nvPr/>
        </p:nvGrpSpPr>
        <p:grpSpPr>
          <a:xfrm>
            <a:off x="1485900" y="1905000"/>
            <a:ext cx="6438899" cy="4054376"/>
            <a:chOff x="0" y="0"/>
            <a:chExt cx="6438899" cy="4054376"/>
          </a:xfrm>
        </p:grpSpPr>
        <p:sp>
          <p:nvSpPr>
            <p:cNvPr id="389" name="Google Shape;389;p22"/>
            <p:cNvSpPr/>
            <p:nvPr/>
          </p:nvSpPr>
          <p:spPr>
            <a:xfrm rot="10800000">
              <a:off x="0" y="0"/>
              <a:ext cx="6438899" cy="1013594"/>
            </a:xfrm>
            <a:prstGeom prst="trapezoid">
              <a:avLst>
                <a:gd name="adj" fmla="val 79407"/>
              </a:avLst>
            </a:prstGeom>
            <a:solidFill>
              <a:schemeClr val="accent6">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txBox="1"/>
            <p:nvPr/>
          </p:nvSpPr>
          <p:spPr>
            <a:xfrm>
              <a:off x="1126807" y="0"/>
              <a:ext cx="4185285" cy="101359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None/>
              </a:pPr>
              <a:r>
                <a:rPr lang="en-US" sz="2700">
                  <a:solidFill>
                    <a:schemeClr val="lt1"/>
                  </a:solidFill>
                  <a:latin typeface="Arial"/>
                  <a:ea typeface="Arial"/>
                  <a:cs typeface="Arial"/>
                  <a:sym typeface="Arial"/>
                </a:rPr>
                <a:t>Giảm tải nhiệt </a:t>
              </a:r>
              <a:endParaRPr sz="2700">
                <a:solidFill>
                  <a:schemeClr val="lt1"/>
                </a:solidFill>
                <a:latin typeface="Arial"/>
                <a:ea typeface="Arial"/>
                <a:cs typeface="Arial"/>
                <a:sym typeface="Arial"/>
              </a:endParaRPr>
            </a:p>
          </p:txBody>
        </p:sp>
        <p:sp>
          <p:nvSpPr>
            <p:cNvPr id="391" name="Google Shape;391;p22"/>
            <p:cNvSpPr/>
            <p:nvPr/>
          </p:nvSpPr>
          <p:spPr>
            <a:xfrm rot="10800000">
              <a:off x="804862" y="1013594"/>
              <a:ext cx="4829174" cy="1013594"/>
            </a:xfrm>
            <a:prstGeom prst="trapezoid">
              <a:avLst>
                <a:gd name="adj" fmla="val 79407"/>
              </a:avLst>
            </a:prstGeom>
            <a:solidFill>
              <a:schemeClr val="accent6">
                <a:alpha val="76862"/>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txBox="1"/>
            <p:nvPr/>
          </p:nvSpPr>
          <p:spPr>
            <a:xfrm>
              <a:off x="1649968" y="1013594"/>
              <a:ext cx="3138963" cy="101359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3200">
                  <a:solidFill>
                    <a:schemeClr val="lt1"/>
                  </a:solidFill>
                  <a:latin typeface="Arial"/>
                  <a:ea typeface="Arial"/>
                  <a:cs typeface="Arial"/>
                  <a:sym typeface="Arial"/>
                </a:rPr>
                <a:t>Chiến lược làm mát thụ động</a:t>
              </a:r>
              <a:endParaRPr sz="3200">
                <a:solidFill>
                  <a:schemeClr val="lt1"/>
                </a:solidFill>
                <a:latin typeface="Arial"/>
                <a:ea typeface="Arial"/>
                <a:cs typeface="Arial"/>
                <a:sym typeface="Arial"/>
              </a:endParaRPr>
            </a:p>
          </p:txBody>
        </p:sp>
        <p:sp>
          <p:nvSpPr>
            <p:cNvPr id="393" name="Google Shape;393;p22"/>
            <p:cNvSpPr/>
            <p:nvPr/>
          </p:nvSpPr>
          <p:spPr>
            <a:xfrm rot="10800000">
              <a:off x="1609724" y="2027188"/>
              <a:ext cx="3219449" cy="1013594"/>
            </a:xfrm>
            <a:prstGeom prst="trapezoid">
              <a:avLst>
                <a:gd name="adj" fmla="val 79407"/>
              </a:avLst>
            </a:prstGeom>
            <a:solidFill>
              <a:schemeClr val="accent6">
                <a:alpha val="63137"/>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txBox="1"/>
            <p:nvPr/>
          </p:nvSpPr>
          <p:spPr>
            <a:xfrm>
              <a:off x="2173128" y="2027188"/>
              <a:ext cx="2092642" cy="1013594"/>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Arial"/>
                  <a:ea typeface="Arial"/>
                  <a:cs typeface="Arial"/>
                  <a:sym typeface="Arial"/>
                </a:rPr>
                <a:t>Sử dụng hệ thống chủ động(ĐHKK)</a:t>
              </a:r>
              <a:endParaRPr sz="1800">
                <a:solidFill>
                  <a:schemeClr val="lt1"/>
                </a:solidFill>
                <a:latin typeface="Arial"/>
                <a:ea typeface="Arial"/>
                <a:cs typeface="Arial"/>
                <a:sym typeface="Arial"/>
              </a:endParaRPr>
            </a:p>
          </p:txBody>
        </p:sp>
        <p:sp>
          <p:nvSpPr>
            <p:cNvPr id="395" name="Google Shape;395;p22"/>
            <p:cNvSpPr/>
            <p:nvPr/>
          </p:nvSpPr>
          <p:spPr>
            <a:xfrm rot="10800000">
              <a:off x="2414587" y="3040782"/>
              <a:ext cx="1609724" cy="1013594"/>
            </a:xfrm>
            <a:prstGeom prst="trapezoid">
              <a:avLst>
                <a:gd name="adj" fmla="val 79407"/>
              </a:avLst>
            </a:prstGeom>
            <a:solidFill>
              <a:schemeClr val="accent6">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txBox="1"/>
            <p:nvPr/>
          </p:nvSpPr>
          <p:spPr>
            <a:xfrm>
              <a:off x="2414587" y="3040782"/>
              <a:ext cx="1609724" cy="1013594"/>
            </a:xfrm>
            <a:prstGeom prst="rect">
              <a:avLst/>
            </a:prstGeom>
            <a:noFill/>
            <a:ln>
              <a:noFill/>
            </a:ln>
          </p:spPr>
          <p:txBody>
            <a:bodyPr spcFirstLastPara="1" wrap="square" lIns="15225" tIns="15225" rIns="15225" bIns="15225" anchor="t" anchorCtr="0">
              <a:noAutofit/>
            </a:bodyPr>
            <a:lstStyle/>
            <a:p>
              <a:pPr marL="0" marR="0" lvl="0" indent="0" algn="ctr" rtl="0">
                <a:lnSpc>
                  <a:spcPct val="90000"/>
                </a:lnSpc>
                <a:spcBef>
                  <a:spcPts val="0"/>
                </a:spcBef>
                <a:spcAft>
                  <a:spcPts val="0"/>
                </a:spcAft>
                <a:buNone/>
              </a:pPr>
              <a:r>
                <a:rPr lang="en-US" sz="1200">
                  <a:solidFill>
                    <a:schemeClr val="lt1"/>
                  </a:solidFill>
                  <a:latin typeface="Arial"/>
                  <a:ea typeface="Arial"/>
                  <a:cs typeface="Arial"/>
                  <a:sym typeface="Arial"/>
                </a:rPr>
                <a:t>Năng lượng </a:t>
              </a:r>
              <a:endParaRPr/>
            </a:p>
            <a:p>
              <a:pPr marL="0" marR="0" lvl="0" indent="0" algn="ctr" rtl="0">
                <a:lnSpc>
                  <a:spcPct val="90000"/>
                </a:lnSpc>
                <a:spcBef>
                  <a:spcPts val="420"/>
                </a:spcBef>
                <a:spcAft>
                  <a:spcPts val="0"/>
                </a:spcAft>
                <a:buNone/>
              </a:pPr>
              <a:r>
                <a:rPr lang="en-US" sz="1200">
                  <a:solidFill>
                    <a:schemeClr val="lt1"/>
                  </a:solidFill>
                  <a:latin typeface="Arial"/>
                  <a:ea typeface="Arial"/>
                  <a:cs typeface="Arial"/>
                  <a:sym typeface="Arial"/>
                </a:rPr>
                <a:t>tái tạo</a:t>
              </a:r>
              <a:endParaRPr sz="1200">
                <a:solidFill>
                  <a:schemeClr val="lt1"/>
                </a:solidFill>
                <a:latin typeface="Arial"/>
                <a:ea typeface="Arial"/>
                <a:cs typeface="Arial"/>
                <a:sym typeface="Arial"/>
              </a:endParaRPr>
            </a:p>
          </p:txBody>
        </p:sp>
      </p:grpSp>
      <p:sp>
        <p:nvSpPr>
          <p:cNvPr id="397" name="Google Shape;397;p22"/>
          <p:cNvSpPr txBox="1"/>
          <p:nvPr/>
        </p:nvSpPr>
        <p:spPr>
          <a:xfrm>
            <a:off x="381000" y="2438400"/>
            <a:ext cx="14113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Thiết kế kiến trúc</a:t>
            </a:r>
            <a:endParaRPr sz="1800">
              <a:solidFill>
                <a:schemeClr val="dk1"/>
              </a:solidFill>
              <a:latin typeface="Arial"/>
              <a:ea typeface="Arial"/>
              <a:cs typeface="Arial"/>
              <a:sym typeface="Arial"/>
            </a:endParaRPr>
          </a:p>
        </p:txBody>
      </p:sp>
      <p:sp>
        <p:nvSpPr>
          <p:cNvPr id="398" name="Google Shape;398;p22"/>
          <p:cNvSpPr txBox="1"/>
          <p:nvPr/>
        </p:nvSpPr>
        <p:spPr>
          <a:xfrm>
            <a:off x="457200" y="4191000"/>
            <a:ext cx="23903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Hệ thống của tòa nhà</a:t>
            </a:r>
            <a:endParaRPr sz="1800">
              <a:solidFill>
                <a:schemeClr val="dk1"/>
              </a:solidFill>
              <a:latin typeface="Arial"/>
              <a:ea typeface="Arial"/>
              <a:cs typeface="Arial"/>
              <a:sym typeface="Arial"/>
            </a:endParaRPr>
          </a:p>
        </p:txBody>
      </p:sp>
      <p:sp>
        <p:nvSpPr>
          <p:cNvPr id="399" name="Google Shape;399;p22"/>
          <p:cNvSpPr txBox="1"/>
          <p:nvPr/>
        </p:nvSpPr>
        <p:spPr>
          <a:xfrm>
            <a:off x="533400" y="5181600"/>
            <a:ext cx="20794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Taọ ra năng lượng</a:t>
            </a:r>
            <a:endParaRPr sz="1800">
              <a:solidFill>
                <a:schemeClr val="dk1"/>
              </a:solidFill>
              <a:latin typeface="Arial"/>
              <a:ea typeface="Arial"/>
              <a:cs typeface="Arial"/>
              <a:sym typeface="Arial"/>
            </a:endParaRPr>
          </a:p>
        </p:txBody>
      </p:sp>
      <p:sp>
        <p:nvSpPr>
          <p:cNvPr id="400" name="Google Shape;400;p22"/>
          <p:cNvSpPr txBox="1">
            <a:spLocks noGrp="1"/>
          </p:cNvSpPr>
          <p:nvPr>
            <p:ph type="title"/>
          </p:nvPr>
        </p:nvSpPr>
        <p:spPr>
          <a:xfrm>
            <a:off x="1295400" y="1066800"/>
            <a:ext cx="6172200" cy="56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91919"/>
                </a:solidFill>
              </a:rPr>
              <a:t>Các bước thiết kế thụ động</a:t>
            </a:r>
            <a:endParaRPr>
              <a:solidFill>
                <a:srgbClr val="191919"/>
              </a:solidFill>
            </a:endParaRPr>
          </a:p>
        </p:txBody>
      </p:sp>
      <p:cxnSp>
        <p:nvCxnSpPr>
          <p:cNvPr id="401" name="Google Shape;401;p22"/>
          <p:cNvCxnSpPr/>
          <p:nvPr/>
        </p:nvCxnSpPr>
        <p:spPr>
          <a:xfrm>
            <a:off x="381000" y="1905000"/>
            <a:ext cx="7776000" cy="0"/>
          </a:xfrm>
          <a:prstGeom prst="straightConnector1">
            <a:avLst/>
          </a:prstGeom>
          <a:noFill/>
          <a:ln w="28575" cap="flat" cmpd="sng">
            <a:solidFill>
              <a:schemeClr val="dk2"/>
            </a:solidFill>
            <a:prstDash val="dash"/>
            <a:round/>
            <a:headEnd type="none" w="sm" len="sm"/>
            <a:tailEnd type="none" w="sm" len="sm"/>
          </a:ln>
        </p:spPr>
      </p:cxnSp>
      <p:cxnSp>
        <p:nvCxnSpPr>
          <p:cNvPr id="402" name="Google Shape;402;p22"/>
          <p:cNvCxnSpPr/>
          <p:nvPr/>
        </p:nvCxnSpPr>
        <p:spPr>
          <a:xfrm>
            <a:off x="304800" y="3962400"/>
            <a:ext cx="7776000" cy="0"/>
          </a:xfrm>
          <a:prstGeom prst="straightConnector1">
            <a:avLst/>
          </a:prstGeom>
          <a:noFill/>
          <a:ln w="28575" cap="flat" cmpd="sng">
            <a:solidFill>
              <a:schemeClr val="dk2"/>
            </a:solidFill>
            <a:prstDash val="dash"/>
            <a:round/>
            <a:headEnd type="none" w="sm" len="sm"/>
            <a:tailEnd type="none" w="sm" len="sm"/>
          </a:ln>
        </p:spPr>
      </p:cxnSp>
      <p:cxnSp>
        <p:nvCxnSpPr>
          <p:cNvPr id="403" name="Google Shape;403;p22"/>
          <p:cNvCxnSpPr/>
          <p:nvPr/>
        </p:nvCxnSpPr>
        <p:spPr>
          <a:xfrm>
            <a:off x="304800" y="4953000"/>
            <a:ext cx="7776000" cy="0"/>
          </a:xfrm>
          <a:prstGeom prst="straightConnector1">
            <a:avLst/>
          </a:prstGeom>
          <a:noFill/>
          <a:ln w="28575" cap="flat" cmpd="sng">
            <a:solidFill>
              <a:schemeClr val="dk2"/>
            </a:solidFill>
            <a:prstDash val="dash"/>
            <a:round/>
            <a:headEnd type="none" w="sm" len="sm"/>
            <a:tailEnd type="none" w="sm" len="sm"/>
          </a:ln>
        </p:spPr>
      </p:cxnSp>
      <p:sp>
        <p:nvSpPr>
          <p:cNvPr id="404" name="Google Shape;404;p22"/>
          <p:cNvSpPr txBox="1"/>
          <p:nvPr/>
        </p:nvSpPr>
        <p:spPr>
          <a:xfrm>
            <a:off x="381000" y="3124200"/>
            <a:ext cx="26194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[Tốt nhất là áp dụng ngay từ TK ý tưởng]</a:t>
            </a:r>
            <a:endParaRPr sz="1800">
              <a:solidFill>
                <a:schemeClr val="dk1"/>
              </a:solidFill>
              <a:latin typeface="Arial"/>
              <a:ea typeface="Arial"/>
              <a:cs typeface="Arial"/>
              <a:sym typeface="Arial"/>
            </a:endParaRPr>
          </a:p>
        </p:txBody>
      </p:sp>
      <p:sp>
        <p:nvSpPr>
          <p:cNvPr id="405" name="Google Shape;405;p22"/>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Giải pháp thiết kế hướng tới TKNL</a:t>
            </a:r>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23</a:t>
            </a:fld>
            <a:endParaRPr/>
          </a:p>
        </p:txBody>
      </p:sp>
      <p:pic>
        <p:nvPicPr>
          <p:cNvPr id="411" name="Google Shape;411;p23" descr="http://www.rrbuilders.co.za/images/planning1.jpg"/>
          <p:cNvPicPr preferRelativeResize="0"/>
          <p:nvPr/>
        </p:nvPicPr>
        <p:blipFill rotWithShape="1">
          <a:blip r:embed="rId3">
            <a:alphaModFix/>
          </a:blip>
          <a:srcRect/>
          <a:stretch/>
        </p:blipFill>
        <p:spPr>
          <a:xfrm flipH="1">
            <a:off x="228600" y="1066800"/>
            <a:ext cx="8576969" cy="5386536"/>
          </a:xfrm>
          <a:prstGeom prst="rect">
            <a:avLst/>
          </a:prstGeom>
          <a:noFill/>
          <a:ln>
            <a:noFill/>
          </a:ln>
        </p:spPr>
      </p:pic>
      <p:sp>
        <p:nvSpPr>
          <p:cNvPr id="412" name="Google Shape;412;p23"/>
          <p:cNvSpPr txBox="1"/>
          <p:nvPr/>
        </p:nvSpPr>
        <p:spPr>
          <a:xfrm>
            <a:off x="609600" y="1219200"/>
            <a:ext cx="6926316" cy="29150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Cần xét đến:</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Các yếu tố khí hậu và vi khí hậu</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Hướng công trình</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Hình dạng công trình</a:t>
            </a:r>
            <a:endParaRPr/>
          </a:p>
          <a:p>
            <a:pPr marL="342900" marR="0" lvl="0" indent="-342900" algn="just" rtl="0">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Kết cấu không trong suốt và trong suốt của lớp vỏ công trình</a:t>
            </a:r>
            <a:endParaRPr/>
          </a:p>
          <a:p>
            <a:pPr marL="342900" marR="0" lvl="0" indent="-342900" algn="just" rtl="0">
              <a:spcBef>
                <a:spcPts val="0"/>
              </a:spcBef>
              <a:spcAft>
                <a:spcPts val="0"/>
              </a:spcAft>
              <a:buClr>
                <a:schemeClr val="dk1"/>
              </a:buClr>
              <a:buSzPts val="2200"/>
              <a:buFont typeface="Arial"/>
              <a:buChar char="•"/>
            </a:pPr>
            <a:r>
              <a:rPr lang="en-US" sz="2200" smtClean="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Bố trí </a:t>
            </a:r>
            <a:r>
              <a:rPr lang="en-US" sz="2200" smtClean="0">
                <a:solidFill>
                  <a:schemeClr val="dk1"/>
                </a:solidFill>
                <a:latin typeface="Arial"/>
                <a:ea typeface="Arial"/>
                <a:cs typeface="Arial"/>
                <a:sym typeface="Arial"/>
              </a:rPr>
              <a:t>các </a:t>
            </a:r>
            <a:r>
              <a:rPr lang="en-US" sz="2200">
                <a:solidFill>
                  <a:schemeClr val="dk1"/>
                </a:solidFill>
                <a:latin typeface="Arial"/>
                <a:ea typeface="Arial"/>
                <a:cs typeface="Arial"/>
                <a:sym typeface="Arial"/>
              </a:rPr>
              <a:t>khu vực chức năng bên trong công trình</a:t>
            </a:r>
            <a:endParaRPr/>
          </a:p>
        </p:txBody>
      </p:sp>
      <p:sp>
        <p:nvSpPr>
          <p:cNvPr id="413" name="Google Shape;413;p23"/>
          <p:cNvSpPr txBox="1"/>
          <p:nvPr/>
        </p:nvSpPr>
        <p:spPr>
          <a:xfrm>
            <a:off x="685800" y="4267200"/>
            <a:ext cx="7866415" cy="1742032"/>
          </a:xfrm>
          <a:prstGeom prst="rect">
            <a:avLst/>
          </a:prstGeom>
          <a:solidFill>
            <a:srgbClr val="FDE9D8"/>
          </a:solid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rPr>
              <a:t>Lưu ý:</a:t>
            </a:r>
            <a:r>
              <a:rPr lang="en-US" sz="1800">
                <a:solidFill>
                  <a:schemeClr val="dk1"/>
                </a:solidFill>
                <a:latin typeface="Arial"/>
                <a:ea typeface="Arial"/>
                <a:cs typeface="Arial"/>
                <a:sym typeface="Arial"/>
              </a:rPr>
              <a:t> Cần phải xét đến 2 yếu tố quan trọng: </a:t>
            </a:r>
            <a:r>
              <a:rPr lang="en-US" sz="1800">
                <a:solidFill>
                  <a:srgbClr val="C00000"/>
                </a:solidFill>
                <a:latin typeface="Arial"/>
                <a:ea typeface="Arial"/>
                <a:cs typeface="Arial"/>
                <a:sym typeface="Arial"/>
              </a:rPr>
              <a:t>bức xạ nhiệt mặt trời &amp; các điều kiện thông gió tự nhiên.</a:t>
            </a:r>
            <a:endParaRPr/>
          </a:p>
          <a:p>
            <a:pPr marL="0" marR="0" lvl="0" indent="0" algn="just"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Trên thực tế, khó để tối ưu hóa cả hai yếu </a:t>
            </a:r>
            <a:r>
              <a:rPr lang="en-US" sz="1800" smtClean="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tố </a:t>
            </a:r>
            <a:r>
              <a:rPr lang="en-US" sz="1800">
                <a:solidFill>
                  <a:schemeClr val="dk1"/>
                </a:solidFill>
                <a:latin typeface="Arial"/>
                <a:ea typeface="Arial"/>
                <a:cs typeface="Arial"/>
                <a:sym typeface="Arial"/>
              </a:rPr>
              <a:t>này, do đó khi thiết kế thường ưu tiên chọn hướng công trình đảm bảo thông gió tự nhiên, còn các vấn đề về năng lượng bức xạ mặt trời có thể giải quyết bằng các </a:t>
            </a:r>
            <a:r>
              <a:rPr lang="en-US" sz="1800" smtClean="0">
                <a:solidFill>
                  <a:schemeClr val="dk1"/>
                </a:solidFill>
                <a:latin typeface="Arial"/>
                <a:ea typeface="Arial"/>
                <a:cs typeface="Arial"/>
                <a:sym typeface="Arial"/>
              </a:rPr>
              <a:t>giải pháp thiết </a:t>
            </a:r>
            <a:r>
              <a:rPr lang="en-US" sz="1800">
                <a:solidFill>
                  <a:schemeClr val="dk1"/>
                </a:solidFill>
                <a:latin typeface="Arial"/>
                <a:ea typeface="Arial"/>
                <a:cs typeface="Arial"/>
                <a:sym typeface="Arial"/>
              </a:rPr>
              <a:t>kế thụ động</a:t>
            </a:r>
            <a:endParaRPr sz="1800">
              <a:solidFill>
                <a:srgbClr val="FF0000"/>
              </a:solidFill>
              <a:latin typeface="Arial"/>
              <a:ea typeface="Arial"/>
              <a:cs typeface="Arial"/>
              <a:sym typeface="Arial"/>
            </a:endParaRPr>
          </a:p>
        </p:txBody>
      </p:sp>
      <p:sp>
        <p:nvSpPr>
          <p:cNvPr id="414" name="Google Shape;414;p23"/>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Giải pháp thiết kế hướng tới TKNL</a:t>
            </a:r>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4"/>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24</a:t>
            </a:fld>
            <a:endParaRPr/>
          </a:p>
        </p:txBody>
      </p:sp>
      <p:sp>
        <p:nvSpPr>
          <p:cNvPr id="420" name="Google Shape;420;p24"/>
          <p:cNvSpPr/>
          <p:nvPr/>
        </p:nvSpPr>
        <p:spPr>
          <a:xfrm>
            <a:off x="14945" y="1004668"/>
            <a:ext cx="3981451"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1" name="Google Shape;421;p24"/>
          <p:cNvSpPr/>
          <p:nvPr/>
        </p:nvSpPr>
        <p:spPr>
          <a:xfrm>
            <a:off x="0" y="2895600"/>
            <a:ext cx="4648200"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4000" b="1">
                <a:solidFill>
                  <a:schemeClr val="lt1"/>
                </a:solidFill>
                <a:latin typeface="Verdana"/>
                <a:ea typeface="Verdana"/>
                <a:cs typeface="Verdana"/>
                <a:sym typeface="Verdana"/>
              </a:rPr>
              <a:t>IV</a:t>
            </a:r>
            <a:endParaRPr sz="24000" b="1">
              <a:solidFill>
                <a:schemeClr val="lt1"/>
              </a:solidFill>
              <a:latin typeface="Verdana"/>
              <a:ea typeface="Verdana"/>
              <a:cs typeface="Verdana"/>
              <a:sym typeface="Verdana"/>
            </a:endParaRPr>
          </a:p>
        </p:txBody>
      </p:sp>
      <p:sp>
        <p:nvSpPr>
          <p:cNvPr id="422" name="Google Shape;422;p24"/>
          <p:cNvSpPr txBox="1"/>
          <p:nvPr/>
        </p:nvSpPr>
        <p:spPr>
          <a:xfrm>
            <a:off x="4038600" y="5113303"/>
            <a:ext cx="5181600" cy="49699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lnSpc>
                <a:spcPct val="150000"/>
              </a:lnSpc>
              <a:spcBef>
                <a:spcPts val="0"/>
              </a:spcBef>
              <a:spcAft>
                <a:spcPts val="0"/>
              </a:spcAft>
              <a:buNone/>
            </a:pPr>
            <a:r>
              <a:rPr lang="en-US" sz="2000" b="1">
                <a:solidFill>
                  <a:srgbClr val="7A9F9F"/>
                </a:solidFill>
                <a:latin typeface="Arial"/>
                <a:ea typeface="Arial"/>
                <a:cs typeface="Arial"/>
                <a:sym typeface="Arial"/>
              </a:rPr>
              <a:t>CÁC THÁCH THỨC</a:t>
            </a:r>
            <a:endParaRPr sz="2000" b="1">
              <a:solidFill>
                <a:srgbClr val="7A9F9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5"/>
          <p:cNvSpPr txBox="1">
            <a:spLocks noGrp="1"/>
          </p:cNvSpPr>
          <p:nvPr>
            <p:ph type="body" idx="1"/>
          </p:nvPr>
        </p:nvSpPr>
        <p:spPr>
          <a:xfrm>
            <a:off x="457200" y="1295400"/>
            <a:ext cx="85344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Font typeface="Arial"/>
              <a:buChar char="•"/>
            </a:pPr>
            <a:r>
              <a:rPr lang="en-US" sz="2400"/>
              <a:t> </a:t>
            </a:r>
            <a:r>
              <a:rPr lang="en-US" sz="2000">
                <a:solidFill>
                  <a:srgbClr val="191919"/>
                </a:solidFill>
              </a:rPr>
              <a:t>Tư duy của các nhà đầu tư</a:t>
            </a:r>
            <a:endParaRPr sz="2000">
              <a:solidFill>
                <a:srgbClr val="191919"/>
              </a:solidFill>
            </a:endParaRPr>
          </a:p>
          <a:p>
            <a:pPr marL="742950" lvl="1" indent="-285750" algn="l" rtl="0">
              <a:spcBef>
                <a:spcPts val="476"/>
              </a:spcBef>
              <a:spcAft>
                <a:spcPts val="0"/>
              </a:spcAft>
              <a:buClr>
                <a:schemeClr val="dk1"/>
              </a:buClr>
              <a:buSzPts val="2380"/>
              <a:buChar char="–"/>
            </a:pPr>
            <a:r>
              <a:rPr lang="en-US" sz="2000">
                <a:solidFill>
                  <a:srgbClr val="191919"/>
                </a:solidFill>
              </a:rPr>
              <a:t>Thiếu tầm nhìn dài hạn</a:t>
            </a:r>
            <a:endParaRPr sz="2000">
              <a:solidFill>
                <a:srgbClr val="191919"/>
              </a:solidFill>
            </a:endParaRPr>
          </a:p>
          <a:p>
            <a:pPr marL="742950" lvl="1" indent="-285750" algn="l" rtl="0">
              <a:spcBef>
                <a:spcPts val="476"/>
              </a:spcBef>
              <a:spcAft>
                <a:spcPts val="0"/>
              </a:spcAft>
              <a:buClr>
                <a:schemeClr val="dk1"/>
              </a:buClr>
              <a:buSzPts val="2380"/>
              <a:buChar char="–"/>
            </a:pPr>
            <a:r>
              <a:rPr lang="en-US" sz="2000">
                <a:solidFill>
                  <a:srgbClr val="191919"/>
                </a:solidFill>
              </a:rPr>
              <a:t>Không quan tâm đến công trình vận hành thế nào sau khi xây dựng </a:t>
            </a:r>
            <a:endParaRPr sz="2000">
              <a:solidFill>
                <a:srgbClr val="191919"/>
              </a:solidFill>
            </a:endParaRPr>
          </a:p>
          <a:p>
            <a:pPr marL="742950" lvl="1" indent="-285750" algn="l" rtl="0">
              <a:spcBef>
                <a:spcPts val="476"/>
              </a:spcBef>
              <a:spcAft>
                <a:spcPts val="0"/>
              </a:spcAft>
              <a:buClr>
                <a:schemeClr val="dk1"/>
              </a:buClr>
              <a:buSzPts val="2380"/>
              <a:buChar char="–"/>
            </a:pPr>
            <a:r>
              <a:rPr lang="en-US" sz="2000">
                <a:solidFill>
                  <a:srgbClr val="191919"/>
                </a:solidFill>
              </a:rPr>
              <a:t>Thiếu cam kết mạnh mẽ để hỗ trợ </a:t>
            </a:r>
            <a:r>
              <a:rPr lang="en-US" sz="2000" smtClean="0">
                <a:solidFill>
                  <a:srgbClr val="191919"/>
                </a:solidFill>
              </a:rPr>
              <a:t>quá trình thiết </a:t>
            </a:r>
            <a:r>
              <a:rPr lang="en-US" sz="2000">
                <a:solidFill>
                  <a:srgbClr val="191919"/>
                </a:solidFill>
              </a:rPr>
              <a:t>kế tích hợp/ quản lý </a:t>
            </a:r>
            <a:r>
              <a:rPr lang="en-US" sz="2000" smtClean="0">
                <a:solidFill>
                  <a:srgbClr val="191919"/>
                </a:solidFill>
              </a:rPr>
              <a:t>xuyên suốt trong </a:t>
            </a:r>
            <a:r>
              <a:rPr lang="en-US" sz="2000">
                <a:solidFill>
                  <a:srgbClr val="191919"/>
                </a:solidFill>
              </a:rPr>
              <a:t>quá trình thực hiện </a:t>
            </a:r>
            <a:endParaRPr/>
          </a:p>
          <a:p>
            <a:pPr marL="742950" lvl="1" indent="-285750" algn="l" rtl="0">
              <a:spcBef>
                <a:spcPts val="476"/>
              </a:spcBef>
              <a:spcAft>
                <a:spcPts val="0"/>
              </a:spcAft>
              <a:buClr>
                <a:schemeClr val="dk1"/>
              </a:buClr>
              <a:buSzPts val="2380"/>
              <a:buChar char="–"/>
            </a:pPr>
            <a:r>
              <a:rPr lang="en-US" sz="2000">
                <a:solidFill>
                  <a:srgbClr val="191919"/>
                </a:solidFill>
              </a:rPr>
              <a:t>Thiếu sự tham gia của kỹ </a:t>
            </a:r>
            <a:r>
              <a:rPr lang="en-US" sz="2000" smtClean="0">
                <a:solidFill>
                  <a:srgbClr val="191919"/>
                </a:solidFill>
              </a:rPr>
              <a:t>sư kinh tế công trình hoặc </a:t>
            </a:r>
            <a:r>
              <a:rPr lang="en-US" sz="2000">
                <a:solidFill>
                  <a:srgbClr val="191919"/>
                </a:solidFill>
              </a:rPr>
              <a:t>những phân tích về lợi ích thiết kế cơ điện</a:t>
            </a:r>
            <a:endParaRPr sz="2000">
              <a:solidFill>
                <a:srgbClr val="191919"/>
              </a:solidFill>
            </a:endParaRPr>
          </a:p>
          <a:p>
            <a:pPr marL="457200" lvl="1" indent="0" algn="l" rtl="0">
              <a:spcBef>
                <a:spcPts val="476"/>
              </a:spcBef>
              <a:spcAft>
                <a:spcPts val="0"/>
              </a:spcAft>
              <a:buClr>
                <a:schemeClr val="dk1"/>
              </a:buClr>
              <a:buSzPts val="2380"/>
              <a:buNone/>
            </a:pPr>
            <a:endParaRPr sz="2000">
              <a:solidFill>
                <a:srgbClr val="191919"/>
              </a:solidFill>
            </a:endParaRPr>
          </a:p>
          <a:p>
            <a:pPr marL="342900" lvl="0" indent="-342900" algn="l" rtl="0">
              <a:spcBef>
                <a:spcPts val="0"/>
              </a:spcBef>
              <a:spcAft>
                <a:spcPts val="0"/>
              </a:spcAft>
              <a:buClr>
                <a:schemeClr val="dk1"/>
              </a:buClr>
              <a:buSzPts val="2720"/>
              <a:buFont typeface="Arial"/>
              <a:buChar char="•"/>
            </a:pPr>
            <a:r>
              <a:rPr lang="en-US" sz="2000">
                <a:solidFill>
                  <a:srgbClr val="191919"/>
                </a:solidFill>
              </a:rPr>
              <a:t>Quy trình thiết kế thông thường thường không phải lúc nào cũng hỗ trợ cho các giải pháp thiết </a:t>
            </a:r>
            <a:r>
              <a:rPr lang="en-US" sz="2000" smtClean="0">
                <a:solidFill>
                  <a:srgbClr val="191919"/>
                </a:solidFill>
              </a:rPr>
              <a:t>kế đạt </a:t>
            </a:r>
            <a:r>
              <a:rPr lang="en-US" sz="2000">
                <a:solidFill>
                  <a:srgbClr val="191919"/>
                </a:solidFill>
              </a:rPr>
              <a:t>hiệu quả vì: </a:t>
            </a:r>
            <a:endParaRPr sz="2000">
              <a:solidFill>
                <a:srgbClr val="191919"/>
              </a:solidFill>
            </a:endParaRPr>
          </a:p>
          <a:p>
            <a:pPr marL="742950" lvl="1" indent="-285750" algn="l" rtl="0">
              <a:spcBef>
                <a:spcPts val="476"/>
              </a:spcBef>
              <a:spcAft>
                <a:spcPts val="0"/>
              </a:spcAft>
              <a:buClr>
                <a:schemeClr val="dk1"/>
              </a:buClr>
              <a:buSzPts val="2380"/>
              <a:buChar char="–"/>
            </a:pPr>
            <a:r>
              <a:rPr lang="en-US" sz="2000">
                <a:solidFill>
                  <a:srgbClr val="191919"/>
                </a:solidFill>
              </a:rPr>
              <a:t>Quy trình thiết kế tuần tự – thiếu cách tiếp cận toàn diện</a:t>
            </a:r>
            <a:endParaRPr/>
          </a:p>
          <a:p>
            <a:pPr marL="742950" lvl="1" indent="-285750" algn="l" rtl="0">
              <a:spcBef>
                <a:spcPts val="476"/>
              </a:spcBef>
              <a:spcAft>
                <a:spcPts val="0"/>
              </a:spcAft>
              <a:buClr>
                <a:schemeClr val="dk1"/>
              </a:buClr>
              <a:buSzPts val="2380"/>
              <a:buChar char="–"/>
            </a:pPr>
            <a:r>
              <a:rPr lang="en-US" sz="2000">
                <a:solidFill>
                  <a:srgbClr val="19191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Tương tác giữa các lĩnh vực khác nhau là </a:t>
            </a:r>
            <a:r>
              <a:rPr lang="en-US" sz="2000" smtClean="0">
                <a:solidFill>
                  <a:srgbClr val="19191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rất ít</a:t>
            </a:r>
            <a:endParaRPr sz="2000">
              <a:solidFill>
                <a:srgbClr val="191919"/>
              </a:solidFill>
            </a:endParaRPr>
          </a:p>
          <a:p>
            <a:pPr marL="742950" lvl="1" indent="-285750" algn="l" rtl="0">
              <a:spcBef>
                <a:spcPts val="476"/>
              </a:spcBef>
              <a:spcAft>
                <a:spcPts val="0"/>
              </a:spcAft>
              <a:buClr>
                <a:schemeClr val="dk1"/>
              </a:buClr>
              <a:buSzPts val="2380"/>
              <a:buChar char="–"/>
            </a:pPr>
            <a:r>
              <a:rPr lang="en-US" sz="2000">
                <a:solidFill>
                  <a:srgbClr val="191919"/>
                </a:solidFill>
              </a:rPr>
              <a:t>Các lo ngại về việc gia tăng chi phí đầu tư và </a:t>
            </a:r>
            <a:r>
              <a:rPr lang="en-US" sz="2000" smtClean="0">
                <a:solidFill>
                  <a:srgbClr val="191919"/>
                </a:solidFill>
              </a:rPr>
              <a:t>thời gian </a:t>
            </a:r>
            <a:r>
              <a:rPr lang="en-US" sz="2000">
                <a:solidFill>
                  <a:srgbClr val="191919"/>
                </a:solidFill>
              </a:rPr>
              <a:t>do áp dụng thiết kế TKNL</a:t>
            </a:r>
            <a:endParaRPr sz="2380">
              <a:solidFill>
                <a:srgbClr val="191919"/>
              </a:solidFill>
            </a:endParaRPr>
          </a:p>
        </p:txBody>
      </p:sp>
      <p:sp>
        <p:nvSpPr>
          <p:cNvPr id="430" name="Google Shape;430;p25"/>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25</a:t>
            </a:fld>
            <a:endParaRPr/>
          </a:p>
        </p:txBody>
      </p:sp>
      <p:sp>
        <p:nvSpPr>
          <p:cNvPr id="431" name="Google Shape;431;p25"/>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thách thức</a:t>
            </a:r>
            <a:endParaRPr sz="1800" b="1">
              <a:solidFill>
                <a:srgbClr val="73A3D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6"/>
          <p:cNvSpPr txBox="1">
            <a:spLocks noGrp="1"/>
          </p:cNvSpPr>
          <p:nvPr>
            <p:ph type="body" idx="1"/>
          </p:nvPr>
        </p:nvSpPr>
        <p:spPr>
          <a:xfrm>
            <a:off x="457200" y="929640"/>
            <a:ext cx="8229600" cy="5414010"/>
          </a:xfrm>
          <a:prstGeom prst="rect">
            <a:avLst/>
          </a:prstGeom>
          <a:noFill/>
          <a:ln>
            <a:noFill/>
          </a:ln>
        </p:spPr>
        <p:txBody>
          <a:bodyPr spcFirstLastPara="1" wrap="square" lIns="91425" tIns="45700" rIns="91425" bIns="45700" anchor="t" anchorCtr="0">
            <a:noAutofit/>
          </a:bodyPr>
          <a:lstStyle/>
          <a:p>
            <a:pPr marL="0" lvl="0" indent="0" algn="l" rtl="0">
              <a:spcBef>
                <a:spcPts val="544"/>
              </a:spcBef>
              <a:spcAft>
                <a:spcPts val="0"/>
              </a:spcAft>
              <a:buClr>
                <a:schemeClr val="dk1"/>
              </a:buClr>
              <a:buSzPts val="2720"/>
              <a:buNone/>
            </a:pPr>
            <a:endParaRPr sz="2000">
              <a:solidFill>
                <a:srgbClr val="191919"/>
              </a:solidFill>
            </a:endParaRPr>
          </a:p>
          <a:p>
            <a:pPr marL="342900" lvl="0" indent="-342900" algn="l" rtl="0">
              <a:spcBef>
                <a:spcPts val="0"/>
              </a:spcBef>
              <a:spcAft>
                <a:spcPts val="0"/>
              </a:spcAft>
              <a:buClr>
                <a:schemeClr val="dk1"/>
              </a:buClr>
              <a:buSzPts val="2000"/>
              <a:buFont typeface="Arial"/>
              <a:buChar char="•"/>
            </a:pPr>
            <a:r>
              <a:rPr lang="en-US" sz="2000">
                <a:solidFill>
                  <a:srgbClr val="191919"/>
                </a:solidFill>
              </a:rPr>
              <a:t>Thiết kế phí (Kiến trúc và kết cấu, cơ điện) đã trở thành 01 mặt hàng  </a:t>
            </a:r>
            <a:endParaRPr/>
          </a:p>
          <a:p>
            <a:pPr marL="742950" lvl="1" indent="-285750" algn="l" rtl="0">
              <a:spcBef>
                <a:spcPts val="476"/>
              </a:spcBef>
              <a:spcAft>
                <a:spcPts val="0"/>
              </a:spcAft>
              <a:buClr>
                <a:schemeClr val="dk1"/>
              </a:buClr>
              <a:buSzPts val="2380"/>
              <a:buNone/>
            </a:pPr>
            <a:r>
              <a:rPr lang="en-US" sz="2380">
                <a:solidFill>
                  <a:srgbClr val="191919"/>
                </a:solidFill>
              </a:rPr>
              <a:t>- </a:t>
            </a:r>
            <a:r>
              <a:rPr lang="en-US" sz="2000">
                <a:solidFill>
                  <a:srgbClr val="191919"/>
                </a:solidFill>
              </a:rPr>
              <a:t>Tâm lý trả giá thấp của nhiều khách hàng</a:t>
            </a:r>
            <a:endParaRPr/>
          </a:p>
          <a:p>
            <a:pPr marL="742950" lvl="1" indent="-285750">
              <a:spcBef>
                <a:spcPts val="476"/>
              </a:spcBef>
              <a:buClr>
                <a:schemeClr val="dk1"/>
              </a:buClr>
              <a:buSzPts val="2380"/>
              <a:buNone/>
            </a:pPr>
            <a:r>
              <a:rPr lang="en-US" sz="2000">
                <a:solidFill>
                  <a:srgbClr val="191919"/>
                </a:solidFill>
              </a:rPr>
              <a:t>-  Thiếu hiểu biết về lợi ích của thiết kế tích hợp</a:t>
            </a:r>
            <a:endParaRPr sz="2000">
              <a:solidFill>
                <a:srgbClr val="191919"/>
              </a:solidFill>
            </a:endParaRPr>
          </a:p>
          <a:p>
            <a:pPr marL="742950" lvl="1" indent="-285750" algn="l" rtl="0">
              <a:spcBef>
                <a:spcPts val="476"/>
              </a:spcBef>
              <a:spcAft>
                <a:spcPts val="0"/>
              </a:spcAft>
              <a:buClr>
                <a:schemeClr val="dk1"/>
              </a:buClr>
              <a:buSzPts val="2380"/>
              <a:buFont typeface="Arial"/>
              <a:buChar char="-"/>
            </a:pPr>
            <a:r>
              <a:rPr lang="en-US" sz="2000">
                <a:solidFill>
                  <a:srgbClr val="191919"/>
                </a:solidFill>
              </a:rPr>
              <a:t>Chi phí </a:t>
            </a:r>
            <a:r>
              <a:rPr lang="en-US" sz="2000" smtClean="0">
                <a:solidFill>
                  <a:srgbClr val="191919"/>
                </a:solidFill>
              </a:rPr>
              <a:t>kiến </a:t>
            </a:r>
            <a:r>
              <a:rPr lang="en-US" sz="2000">
                <a:solidFill>
                  <a:srgbClr val="191919"/>
                </a:solidFill>
              </a:rPr>
              <a:t>trúc, cơ điện liên quan đến chi phí vận hành trong suốt vòng đời của công trình</a:t>
            </a:r>
            <a:endParaRPr/>
          </a:p>
          <a:p>
            <a:pPr marL="742950" lvl="1" indent="-285750" algn="l" rtl="0">
              <a:spcBef>
                <a:spcPts val="476"/>
              </a:spcBef>
              <a:spcAft>
                <a:spcPts val="0"/>
              </a:spcAft>
              <a:buClr>
                <a:schemeClr val="dk1"/>
              </a:buClr>
              <a:buSzPts val="2380"/>
              <a:buFont typeface="Arial"/>
              <a:buChar char="-"/>
            </a:pPr>
            <a:r>
              <a:rPr lang="en-US" sz="2000">
                <a:solidFill>
                  <a:srgbClr val="191919"/>
                </a:solidFill>
              </a:rPr>
              <a:t>Không có cơ chế khuyến khích tài chính hạng mục kiến trúc &amp; cơ điện liên quan đến thiết kế tích hợp TKNL</a:t>
            </a:r>
            <a:endParaRPr sz="2000">
              <a:solidFill>
                <a:srgbClr val="191919"/>
              </a:solidFill>
            </a:endParaRPr>
          </a:p>
          <a:p>
            <a:pPr marL="0" lvl="0" indent="0" algn="l" rtl="0">
              <a:spcBef>
                <a:spcPts val="544"/>
              </a:spcBef>
              <a:spcAft>
                <a:spcPts val="0"/>
              </a:spcAft>
              <a:buClr>
                <a:schemeClr val="dk1"/>
              </a:buClr>
              <a:buSzPts val="2720"/>
              <a:buNone/>
            </a:pPr>
            <a:endParaRPr sz="2000">
              <a:solidFill>
                <a:srgbClr val="191919"/>
              </a:solidFill>
            </a:endParaRPr>
          </a:p>
          <a:p>
            <a:pPr marL="342900" lvl="0" indent="-342900" algn="l" rtl="0">
              <a:spcBef>
                <a:spcPts val="544"/>
              </a:spcBef>
              <a:spcAft>
                <a:spcPts val="0"/>
              </a:spcAft>
              <a:buClr>
                <a:schemeClr val="dk1"/>
              </a:buClr>
              <a:buSzPts val="2720"/>
              <a:buFont typeface="Arial"/>
              <a:buChar char="•"/>
            </a:pPr>
            <a:r>
              <a:rPr lang="en-US" sz="2000">
                <a:solidFill>
                  <a:srgbClr val="191919"/>
                </a:solidFill>
              </a:rPr>
              <a:t>Các kiến trúc sư và kỹ sư thiếu khả năng đánh giá về </a:t>
            </a:r>
            <a:r>
              <a:rPr lang="en-US" sz="2000" smtClean="0">
                <a:solidFill>
                  <a:srgbClr val="191919"/>
                </a:solidFill>
              </a:rPr>
              <a:t>chi phí tăng </a:t>
            </a:r>
            <a:r>
              <a:rPr lang="en-US" sz="2000">
                <a:solidFill>
                  <a:srgbClr val="191919"/>
                </a:solidFill>
              </a:rPr>
              <a:t>thêm của các giải pháp lựa chọn</a:t>
            </a:r>
            <a:endParaRPr/>
          </a:p>
          <a:p>
            <a:pPr marL="457200" lvl="1" indent="0" algn="l" rtl="0">
              <a:spcBef>
                <a:spcPts val="476"/>
              </a:spcBef>
              <a:spcAft>
                <a:spcPts val="0"/>
              </a:spcAft>
              <a:buClr>
                <a:schemeClr val="dk1"/>
              </a:buClr>
              <a:buSzPts val="2380"/>
              <a:buNone/>
            </a:pPr>
            <a:r>
              <a:rPr lang="en-US" sz="2380">
                <a:solidFill>
                  <a:srgbClr val="191919"/>
                </a:solidFill>
              </a:rPr>
              <a:t>– </a:t>
            </a:r>
            <a:r>
              <a:rPr lang="en-US" sz="2000">
                <a:solidFill>
                  <a:srgbClr val="191919"/>
                </a:solidFill>
              </a:rPr>
              <a:t>Các công cụ đánh giá tài </a:t>
            </a:r>
            <a:r>
              <a:rPr lang="en-US" sz="2000" smtClean="0">
                <a:solidFill>
                  <a:srgbClr val="19191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chính</a:t>
            </a:r>
            <a:r>
              <a:rPr lang="en-US" sz="2000" smtClean="0">
                <a:solidFill>
                  <a:srgbClr val="191919"/>
                </a:solidFill>
              </a:rPr>
              <a:t> </a:t>
            </a:r>
            <a:r>
              <a:rPr lang="en-US" sz="2000">
                <a:solidFill>
                  <a:srgbClr val="191919"/>
                </a:solidFill>
              </a:rPr>
              <a:t>ít được các đơn vị tư vấn áp dụng (SSP, NPV, IRR, v.v.)</a:t>
            </a:r>
            <a:endParaRPr/>
          </a:p>
          <a:p>
            <a:pPr marL="457200" lvl="1" indent="0" algn="l" rtl="0">
              <a:spcBef>
                <a:spcPts val="476"/>
              </a:spcBef>
              <a:spcAft>
                <a:spcPts val="0"/>
              </a:spcAft>
              <a:buClr>
                <a:schemeClr val="dk1"/>
              </a:buClr>
              <a:buSzPts val="2380"/>
              <a:buNone/>
            </a:pPr>
            <a:r>
              <a:rPr lang="en-US" sz="2000">
                <a:solidFill>
                  <a:srgbClr val="191919"/>
                </a:solidFill>
              </a:rPr>
              <a:t>–  Đôi khi thiếu các dữ liệu về tài chính có sẵn</a:t>
            </a:r>
            <a:endParaRPr sz="2000">
              <a:solidFill>
                <a:srgbClr val="191919"/>
              </a:solidFill>
            </a:endParaRPr>
          </a:p>
          <a:p>
            <a:pPr marL="742950" lvl="1" indent="-134619" algn="l" rtl="0">
              <a:spcBef>
                <a:spcPts val="476"/>
              </a:spcBef>
              <a:spcAft>
                <a:spcPts val="0"/>
              </a:spcAft>
              <a:buClr>
                <a:schemeClr val="dk1"/>
              </a:buClr>
              <a:buSzPts val="2380"/>
              <a:buNone/>
            </a:pPr>
            <a:endParaRPr sz="2380">
              <a:solidFill>
                <a:srgbClr val="191919"/>
              </a:solidFill>
            </a:endParaRPr>
          </a:p>
        </p:txBody>
      </p:sp>
      <p:sp>
        <p:nvSpPr>
          <p:cNvPr id="439" name="Google Shape;439;p26"/>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26</a:t>
            </a:fld>
            <a:endParaRPr/>
          </a:p>
        </p:txBody>
      </p:sp>
      <p:sp>
        <p:nvSpPr>
          <p:cNvPr id="440" name="Google Shape;440;p26"/>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thách thức</a:t>
            </a:r>
            <a:endParaRPr sz="2400" b="1">
              <a:solidFill>
                <a:srgbClr val="73A3D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7"/>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27</a:t>
            </a:fld>
            <a:endParaRPr/>
          </a:p>
        </p:txBody>
      </p:sp>
      <p:sp>
        <p:nvSpPr>
          <p:cNvPr id="446" name="Google Shape;446;p27"/>
          <p:cNvSpPr/>
          <p:nvPr/>
        </p:nvSpPr>
        <p:spPr>
          <a:xfrm>
            <a:off x="14945" y="1004668"/>
            <a:ext cx="3981451"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p27"/>
          <p:cNvSpPr/>
          <p:nvPr/>
        </p:nvSpPr>
        <p:spPr>
          <a:xfrm>
            <a:off x="1524000" y="2895600"/>
            <a:ext cx="4648200"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4000" b="1">
                <a:solidFill>
                  <a:schemeClr val="lt1"/>
                </a:solidFill>
                <a:latin typeface="Verdana"/>
                <a:ea typeface="Verdana"/>
                <a:cs typeface="Verdana"/>
                <a:sym typeface="Verdana"/>
              </a:rPr>
              <a:t>V</a:t>
            </a:r>
            <a:endParaRPr/>
          </a:p>
        </p:txBody>
      </p:sp>
      <p:sp>
        <p:nvSpPr>
          <p:cNvPr id="448" name="Google Shape;448;p27"/>
          <p:cNvSpPr txBox="1"/>
          <p:nvPr/>
        </p:nvSpPr>
        <p:spPr>
          <a:xfrm>
            <a:off x="4038600" y="5113303"/>
            <a:ext cx="5181600" cy="49699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lnSpc>
                <a:spcPct val="150000"/>
              </a:lnSpc>
              <a:spcBef>
                <a:spcPts val="0"/>
              </a:spcBef>
              <a:spcAft>
                <a:spcPts val="0"/>
              </a:spcAft>
              <a:buNone/>
            </a:pPr>
            <a:r>
              <a:rPr lang="en-US" sz="2000" b="1">
                <a:solidFill>
                  <a:srgbClr val="7A9F9F"/>
                </a:solidFill>
                <a:latin typeface="Arial"/>
                <a:ea typeface="Arial"/>
                <a:cs typeface="Arial"/>
                <a:sym typeface="Arial"/>
              </a:rPr>
              <a:t>CÁC CÔNG CỤ</a:t>
            </a:r>
            <a:endParaRPr sz="2000" b="1">
              <a:solidFill>
                <a:srgbClr val="7A9F9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title"/>
          </p:nvPr>
        </p:nvSpPr>
        <p:spPr>
          <a:xfrm>
            <a:off x="762000" y="914400"/>
            <a:ext cx="6172200" cy="56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91919"/>
                </a:solidFill>
              </a:rPr>
              <a:t>Các công cụ mô phỏng bằng máy tính</a:t>
            </a:r>
            <a:endParaRPr>
              <a:solidFill>
                <a:srgbClr val="191919"/>
              </a:solidFill>
            </a:endParaRPr>
          </a:p>
        </p:txBody>
      </p:sp>
      <p:sp>
        <p:nvSpPr>
          <p:cNvPr id="454" name="Google Shape;454;p28"/>
          <p:cNvSpPr/>
          <p:nvPr/>
        </p:nvSpPr>
        <p:spPr>
          <a:xfrm>
            <a:off x="838200" y="76200"/>
            <a:ext cx="6934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công cụ</a:t>
            </a:r>
            <a:endParaRPr sz="1800" b="1">
              <a:solidFill>
                <a:srgbClr val="73A3D1"/>
              </a:solidFill>
              <a:latin typeface="Arial"/>
              <a:ea typeface="Arial"/>
              <a:cs typeface="Arial"/>
              <a:sym typeface="Arial"/>
            </a:endParaRPr>
          </a:p>
        </p:txBody>
      </p:sp>
      <p:pic>
        <p:nvPicPr>
          <p:cNvPr id="455" name="Google Shape;455;p28"/>
          <p:cNvPicPr preferRelativeResize="0"/>
          <p:nvPr/>
        </p:nvPicPr>
        <p:blipFill rotWithShape="1">
          <a:blip r:embed="rId3">
            <a:alphaModFix/>
          </a:blip>
          <a:srcRect/>
          <a:stretch/>
        </p:blipFill>
        <p:spPr>
          <a:xfrm>
            <a:off x="5257800" y="4114800"/>
            <a:ext cx="3657600" cy="2137458"/>
          </a:xfrm>
          <a:prstGeom prst="rect">
            <a:avLst/>
          </a:prstGeom>
          <a:noFill/>
          <a:ln>
            <a:noFill/>
          </a:ln>
        </p:spPr>
      </p:pic>
      <p:sp>
        <p:nvSpPr>
          <p:cNvPr id="456" name="Google Shape;456;p28"/>
          <p:cNvSpPr txBox="1"/>
          <p:nvPr/>
        </p:nvSpPr>
        <p:spPr>
          <a:xfrm>
            <a:off x="533400" y="1447800"/>
            <a:ext cx="8001000" cy="4038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07000"/>
              </a:buClr>
              <a:buSzPts val="1800"/>
              <a:buFont typeface="Noto Sans Symbols"/>
              <a:buNone/>
            </a:pPr>
            <a:r>
              <a:rPr lang="en-US" sz="1800" b="1">
                <a:solidFill>
                  <a:srgbClr val="191919"/>
                </a:solidFill>
                <a:latin typeface="Arial"/>
                <a:ea typeface="Arial"/>
                <a:cs typeface="Arial"/>
                <a:sym typeface="Arial"/>
              </a:rPr>
              <a:t>Mô hình mô phỏng năng lượng thường để sử dụng nhằm:</a:t>
            </a:r>
            <a:endParaRPr/>
          </a:p>
          <a:p>
            <a:pPr marL="742950" marR="0" lvl="1" indent="-285750" algn="l" rtl="0">
              <a:lnSpc>
                <a:spcPct val="140000"/>
              </a:lnSpc>
              <a:spcBef>
                <a:spcPts val="14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Tối ưu hóa lượng điện tiêu thụ</a:t>
            </a:r>
            <a:endParaRPr/>
          </a:p>
          <a:p>
            <a:pPr marL="742950" marR="0" lvl="1" indent="-285750" algn="l" rtl="0">
              <a:lnSpc>
                <a:spcPct val="140000"/>
              </a:lnSpc>
              <a:spcBef>
                <a:spcPts val="8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Tối ưu hóa chiếu sáng nhân tạo/tự nhiên</a:t>
            </a:r>
            <a:endParaRPr/>
          </a:p>
          <a:p>
            <a:pPr marL="742950" marR="0" lvl="1" indent="-285750" algn="l" rtl="0">
              <a:lnSpc>
                <a:spcPct val="140000"/>
              </a:lnSpc>
              <a:spcBef>
                <a:spcPts val="8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Tối ưu hóa thiết kế hệ thống ĐHKK/ chất lượng không khí trong nhà  </a:t>
            </a:r>
            <a:endParaRPr/>
          </a:p>
          <a:p>
            <a:pPr marL="742950" marR="0" lvl="1" indent="-285750" algn="l" rtl="0">
              <a:lnSpc>
                <a:spcPct val="140000"/>
              </a:lnSpc>
              <a:spcBef>
                <a:spcPts val="8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Tối ưu hóa thông gió tự nhiên qua mô phỏng CFD</a:t>
            </a:r>
            <a:endParaRPr/>
          </a:p>
          <a:p>
            <a:pPr marL="742950" marR="0" lvl="1" indent="-285750" algn="l" rtl="0">
              <a:lnSpc>
                <a:spcPct val="140000"/>
              </a:lnSpc>
              <a:spcBef>
                <a:spcPts val="8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Đánh giá/so sánh các giải pháp và giá thành </a:t>
            </a:r>
            <a:endParaRPr/>
          </a:p>
          <a:p>
            <a:pPr marL="742950" marR="0" lvl="1" indent="-285750" algn="l" rtl="0">
              <a:lnSpc>
                <a:spcPct val="140000"/>
              </a:lnSpc>
              <a:spcBef>
                <a:spcPts val="800"/>
              </a:spcBef>
              <a:spcAft>
                <a:spcPts val="0"/>
              </a:spcAft>
              <a:buClr>
                <a:srgbClr val="191919"/>
              </a:buClr>
              <a:buSzPts val="1800"/>
              <a:buFont typeface="Arial"/>
              <a:buChar char="•"/>
            </a:pPr>
            <a:r>
              <a:rPr lang="en-US" sz="1800" b="0" i="0" u="none" strike="noStrike" cap="none">
                <a:solidFill>
                  <a:srgbClr val="191919"/>
                </a:solidFill>
                <a:latin typeface="Arial"/>
                <a:ea typeface="Arial"/>
                <a:cs typeface="Arial"/>
                <a:sym typeface="Arial"/>
              </a:rPr>
              <a:t>Chứng minh sự tuân thủ quy chuẩn</a:t>
            </a:r>
            <a:endParaRPr sz="1800" b="0" i="0" u="none" strike="noStrike" cap="none">
              <a:solidFill>
                <a:srgbClr val="191919"/>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aphicFrame>
        <p:nvGraphicFramePr>
          <p:cNvPr id="461" name="Google Shape;461;p29"/>
          <p:cNvGraphicFramePr/>
          <p:nvPr/>
        </p:nvGraphicFramePr>
        <p:xfrm>
          <a:off x="773787" y="2133673"/>
          <a:ext cx="1351804" cy="836831"/>
        </p:xfrm>
        <a:graphic>
          <a:graphicData uri="http://schemas.openxmlformats.org/presentationml/2006/ole">
            <mc:AlternateContent xmlns:mc="http://schemas.openxmlformats.org/markup-compatibility/2006">
              <mc:Choice xmlns:v="urn:schemas-microsoft-com:vml" Requires="v">
                <p:oleObj spid="_x0000_s1036" r:id="rId4" imgW="1351804" imgH="836831" progId="MSDraw">
                  <p:embed/>
                </p:oleObj>
              </mc:Choice>
              <mc:Fallback>
                <p:oleObj r:id="rId4" imgW="1351804" imgH="836831" progId="MSDraw">
                  <p:embed/>
                  <p:pic>
                    <p:nvPicPr>
                      <p:cNvPr id="461" name="Google Shape;461;p29"/>
                      <p:cNvPicPr preferRelativeResize="0"/>
                      <p:nvPr/>
                    </p:nvPicPr>
                    <p:blipFill rotWithShape="1">
                      <a:blip r:embed="rId5">
                        <a:alphaModFix/>
                      </a:blip>
                      <a:srcRect/>
                      <a:stretch/>
                    </p:blipFill>
                    <p:spPr>
                      <a:xfrm>
                        <a:off x="773787" y="2133673"/>
                        <a:ext cx="1351804" cy="836831"/>
                      </a:xfrm>
                      <a:prstGeom prst="rect">
                        <a:avLst/>
                      </a:prstGeom>
                      <a:noFill/>
                      <a:ln>
                        <a:noFill/>
                      </a:ln>
                    </p:spPr>
                  </p:pic>
                </p:oleObj>
              </mc:Fallback>
            </mc:AlternateContent>
          </a:graphicData>
        </a:graphic>
      </p:graphicFrame>
      <p:pic>
        <p:nvPicPr>
          <p:cNvPr id="462" name="Google Shape;462;p29"/>
          <p:cNvPicPr preferRelativeResize="0"/>
          <p:nvPr/>
        </p:nvPicPr>
        <p:blipFill rotWithShape="1">
          <a:blip r:embed="rId6">
            <a:alphaModFix/>
          </a:blip>
          <a:srcRect/>
          <a:stretch/>
        </p:blipFill>
        <p:spPr>
          <a:xfrm>
            <a:off x="271048" y="4818793"/>
            <a:ext cx="2375270" cy="560342"/>
          </a:xfrm>
          <a:prstGeom prst="rect">
            <a:avLst/>
          </a:prstGeom>
          <a:noFill/>
          <a:ln>
            <a:noFill/>
          </a:ln>
        </p:spPr>
      </p:pic>
      <p:pic>
        <p:nvPicPr>
          <p:cNvPr id="463" name="Google Shape;463;p29"/>
          <p:cNvPicPr preferRelativeResize="0"/>
          <p:nvPr/>
        </p:nvPicPr>
        <p:blipFill rotWithShape="1">
          <a:blip r:embed="rId7">
            <a:alphaModFix/>
          </a:blip>
          <a:srcRect/>
          <a:stretch/>
        </p:blipFill>
        <p:spPr>
          <a:xfrm>
            <a:off x="5611175" y="2094773"/>
            <a:ext cx="1287432" cy="871699"/>
          </a:xfrm>
          <a:prstGeom prst="rect">
            <a:avLst/>
          </a:prstGeom>
          <a:noFill/>
          <a:ln>
            <a:noFill/>
          </a:ln>
        </p:spPr>
      </p:pic>
      <p:pic>
        <p:nvPicPr>
          <p:cNvPr id="464" name="Google Shape;464;p29"/>
          <p:cNvPicPr preferRelativeResize="0"/>
          <p:nvPr/>
        </p:nvPicPr>
        <p:blipFill rotWithShape="1">
          <a:blip r:embed="rId8">
            <a:alphaModFix/>
          </a:blip>
          <a:srcRect/>
          <a:stretch/>
        </p:blipFill>
        <p:spPr>
          <a:xfrm>
            <a:off x="4594766" y="3404056"/>
            <a:ext cx="1333500" cy="800100"/>
          </a:xfrm>
          <a:prstGeom prst="rect">
            <a:avLst/>
          </a:prstGeom>
          <a:noFill/>
          <a:ln>
            <a:noFill/>
          </a:ln>
        </p:spPr>
      </p:pic>
      <p:pic>
        <p:nvPicPr>
          <p:cNvPr id="465" name="Google Shape;465;p29"/>
          <p:cNvPicPr preferRelativeResize="0"/>
          <p:nvPr/>
        </p:nvPicPr>
        <p:blipFill rotWithShape="1">
          <a:blip r:embed="rId9">
            <a:alphaModFix/>
          </a:blip>
          <a:srcRect/>
          <a:stretch/>
        </p:blipFill>
        <p:spPr>
          <a:xfrm>
            <a:off x="3279069" y="2105063"/>
            <a:ext cx="1480547" cy="561911"/>
          </a:xfrm>
          <a:prstGeom prst="rect">
            <a:avLst/>
          </a:prstGeom>
          <a:noFill/>
          <a:ln>
            <a:noFill/>
          </a:ln>
        </p:spPr>
      </p:pic>
      <p:sp>
        <p:nvSpPr>
          <p:cNvPr id="466" name="Google Shape;466;p29"/>
          <p:cNvSpPr txBox="1"/>
          <p:nvPr/>
        </p:nvSpPr>
        <p:spPr>
          <a:xfrm>
            <a:off x="879356" y="2995136"/>
            <a:ext cx="13182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Solar-5</a:t>
            </a:r>
            <a:endParaRPr/>
          </a:p>
        </p:txBody>
      </p:sp>
      <p:sp>
        <p:nvSpPr>
          <p:cNvPr id="467" name="Google Shape;467;p29"/>
          <p:cNvSpPr/>
          <p:nvPr/>
        </p:nvSpPr>
        <p:spPr>
          <a:xfrm>
            <a:off x="3308729" y="2680591"/>
            <a:ext cx="10299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DOE-2</a:t>
            </a:r>
            <a:endParaRPr/>
          </a:p>
        </p:txBody>
      </p:sp>
      <p:pic>
        <p:nvPicPr>
          <p:cNvPr id="468" name="Google Shape;468;p29"/>
          <p:cNvPicPr preferRelativeResize="0"/>
          <p:nvPr/>
        </p:nvPicPr>
        <p:blipFill rotWithShape="1">
          <a:blip r:embed="rId10">
            <a:alphaModFix/>
          </a:blip>
          <a:srcRect/>
          <a:stretch/>
        </p:blipFill>
        <p:spPr>
          <a:xfrm>
            <a:off x="699938" y="3512124"/>
            <a:ext cx="1981200" cy="933450"/>
          </a:xfrm>
          <a:prstGeom prst="rect">
            <a:avLst/>
          </a:prstGeom>
          <a:noFill/>
          <a:ln>
            <a:noFill/>
          </a:ln>
        </p:spPr>
      </p:pic>
      <p:sp>
        <p:nvSpPr>
          <p:cNvPr id="469" name="Google Shape;469;p29"/>
          <p:cNvSpPr txBox="1"/>
          <p:nvPr/>
        </p:nvSpPr>
        <p:spPr>
          <a:xfrm>
            <a:off x="4733086" y="3980724"/>
            <a:ext cx="1752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E-20-II &amp; HAP</a:t>
            </a:r>
            <a:endParaRPr/>
          </a:p>
        </p:txBody>
      </p:sp>
      <p:sp>
        <p:nvSpPr>
          <p:cNvPr id="470" name="Google Shape;470;p29"/>
          <p:cNvSpPr txBox="1"/>
          <p:nvPr/>
        </p:nvSpPr>
        <p:spPr>
          <a:xfrm>
            <a:off x="700088" y="5348791"/>
            <a:ext cx="16766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TRACE 600</a:t>
            </a:r>
            <a:endParaRPr/>
          </a:p>
        </p:txBody>
      </p:sp>
      <p:pic>
        <p:nvPicPr>
          <p:cNvPr id="471" name="Google Shape;471;p29"/>
          <p:cNvPicPr preferRelativeResize="0"/>
          <p:nvPr/>
        </p:nvPicPr>
        <p:blipFill rotWithShape="1">
          <a:blip r:embed="rId11">
            <a:alphaModFix/>
          </a:blip>
          <a:srcRect/>
          <a:stretch/>
        </p:blipFill>
        <p:spPr>
          <a:xfrm>
            <a:off x="3245046" y="3622154"/>
            <a:ext cx="785812" cy="552450"/>
          </a:xfrm>
          <a:prstGeom prst="rect">
            <a:avLst/>
          </a:prstGeom>
          <a:noFill/>
          <a:ln>
            <a:noFill/>
          </a:ln>
        </p:spPr>
      </p:pic>
      <p:pic>
        <p:nvPicPr>
          <p:cNvPr id="472" name="Google Shape;472;p29"/>
          <p:cNvPicPr preferRelativeResize="0"/>
          <p:nvPr/>
        </p:nvPicPr>
        <p:blipFill rotWithShape="1">
          <a:blip r:embed="rId12">
            <a:alphaModFix/>
          </a:blip>
          <a:srcRect/>
          <a:stretch/>
        </p:blipFill>
        <p:spPr>
          <a:xfrm>
            <a:off x="6790646" y="3613961"/>
            <a:ext cx="1428750" cy="476250"/>
          </a:xfrm>
          <a:prstGeom prst="rect">
            <a:avLst/>
          </a:prstGeom>
          <a:noFill/>
          <a:ln>
            <a:noFill/>
          </a:ln>
        </p:spPr>
      </p:pic>
      <p:sp>
        <p:nvSpPr>
          <p:cNvPr id="473" name="Google Shape;473;p29"/>
          <p:cNvSpPr txBox="1"/>
          <p:nvPr/>
        </p:nvSpPr>
        <p:spPr>
          <a:xfrm>
            <a:off x="6814458" y="4185461"/>
            <a:ext cx="1420813"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TRNSYS</a:t>
            </a:r>
            <a:endParaRPr/>
          </a:p>
        </p:txBody>
      </p:sp>
      <p:sp>
        <p:nvSpPr>
          <p:cNvPr id="474" name="Google Shape;474;p29"/>
          <p:cNvSpPr txBox="1">
            <a:spLocks noGrp="1"/>
          </p:cNvSpPr>
          <p:nvPr>
            <p:ph type="title"/>
          </p:nvPr>
        </p:nvSpPr>
        <p:spPr>
          <a:xfrm>
            <a:off x="914400" y="990600"/>
            <a:ext cx="6172200" cy="56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91919"/>
                </a:solidFill>
              </a:rPr>
              <a:t>Công cụ mô phỏng năng lượng phổ biến</a:t>
            </a:r>
            <a:endParaRPr>
              <a:solidFill>
                <a:srgbClr val="191919"/>
              </a:solidFill>
            </a:endParaRPr>
          </a:p>
        </p:txBody>
      </p:sp>
      <p:pic>
        <p:nvPicPr>
          <p:cNvPr id="475" name="Google Shape;475;p29"/>
          <p:cNvPicPr preferRelativeResize="0"/>
          <p:nvPr/>
        </p:nvPicPr>
        <p:blipFill rotWithShape="1">
          <a:blip r:embed="rId13">
            <a:alphaModFix/>
          </a:blip>
          <a:srcRect l="1176" t="10874" r="93270" b="79912"/>
          <a:stretch/>
        </p:blipFill>
        <p:spPr>
          <a:xfrm>
            <a:off x="2940600" y="5098964"/>
            <a:ext cx="975551" cy="909852"/>
          </a:xfrm>
          <a:prstGeom prst="rect">
            <a:avLst/>
          </a:prstGeom>
          <a:noFill/>
          <a:ln>
            <a:noFill/>
          </a:ln>
        </p:spPr>
      </p:pic>
      <p:pic>
        <p:nvPicPr>
          <p:cNvPr id="476" name="Google Shape;476;p29"/>
          <p:cNvPicPr preferRelativeResize="0"/>
          <p:nvPr/>
        </p:nvPicPr>
        <p:blipFill rotWithShape="1">
          <a:blip r:embed="rId14">
            <a:alphaModFix/>
          </a:blip>
          <a:srcRect l="23226" t="22155" r="63387" b="70781"/>
          <a:stretch/>
        </p:blipFill>
        <p:spPr>
          <a:xfrm>
            <a:off x="4281011" y="5163951"/>
            <a:ext cx="2629269" cy="779878"/>
          </a:xfrm>
          <a:prstGeom prst="rect">
            <a:avLst/>
          </a:prstGeom>
          <a:noFill/>
          <a:ln>
            <a:noFill/>
          </a:ln>
        </p:spPr>
      </p:pic>
      <p:pic>
        <p:nvPicPr>
          <p:cNvPr id="477" name="Google Shape;477;p29"/>
          <p:cNvPicPr preferRelativeResize="0"/>
          <p:nvPr/>
        </p:nvPicPr>
        <p:blipFill rotWithShape="1">
          <a:blip r:embed="rId15">
            <a:alphaModFix/>
          </a:blip>
          <a:srcRect l="88651" t="17784" r="1963" b="58596"/>
          <a:stretch/>
        </p:blipFill>
        <p:spPr>
          <a:xfrm>
            <a:off x="7288537" y="4679353"/>
            <a:ext cx="1058859" cy="1497990"/>
          </a:xfrm>
          <a:prstGeom prst="rect">
            <a:avLst/>
          </a:prstGeom>
          <a:noFill/>
          <a:ln>
            <a:noFill/>
          </a:ln>
        </p:spPr>
      </p:pic>
      <p:sp>
        <p:nvSpPr>
          <p:cNvPr id="478" name="Google Shape;478;p29"/>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công cụ</a:t>
            </a:r>
            <a:endParaRPr sz="2400" b="1">
              <a:solidFill>
                <a:srgbClr val="73A3D1"/>
              </a:solidFill>
              <a:latin typeface="Arial"/>
              <a:ea typeface="Arial"/>
              <a:cs typeface="Arial"/>
              <a:sym typeface="Arial"/>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3</a:t>
            </a:fld>
            <a:endParaRPr/>
          </a:p>
        </p:txBody>
      </p:sp>
      <p:sp>
        <p:nvSpPr>
          <p:cNvPr id="128" name="Google Shape;128;p3"/>
          <p:cNvSpPr/>
          <p:nvPr/>
        </p:nvSpPr>
        <p:spPr>
          <a:xfrm>
            <a:off x="14945" y="1004668"/>
            <a:ext cx="3981451"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3"/>
          <p:cNvSpPr/>
          <p:nvPr/>
        </p:nvSpPr>
        <p:spPr>
          <a:xfrm>
            <a:off x="2337730" y="2971800"/>
            <a:ext cx="2310470"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4000" b="1">
                <a:solidFill>
                  <a:schemeClr val="lt1"/>
                </a:solidFill>
                <a:latin typeface="Verdana"/>
                <a:ea typeface="Verdana"/>
                <a:cs typeface="Verdana"/>
                <a:sym typeface="Verdana"/>
              </a:rPr>
              <a:t>I</a:t>
            </a:r>
            <a:endParaRPr/>
          </a:p>
        </p:txBody>
      </p:sp>
      <p:sp>
        <p:nvSpPr>
          <p:cNvPr id="130" name="Google Shape;130;p3"/>
          <p:cNvSpPr txBox="1"/>
          <p:nvPr/>
        </p:nvSpPr>
        <p:spPr>
          <a:xfrm>
            <a:off x="3990536" y="5007857"/>
            <a:ext cx="5153464" cy="70788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spcBef>
                <a:spcPts val="0"/>
              </a:spcBef>
              <a:spcAft>
                <a:spcPts val="0"/>
              </a:spcAft>
              <a:buNone/>
            </a:pPr>
            <a:r>
              <a:rPr lang="en-US" sz="2000" b="1" spc="-30">
                <a:solidFill>
                  <a:schemeClr val="dk1"/>
                </a:solidFill>
                <a:latin typeface="Arial"/>
                <a:ea typeface="Arial"/>
                <a:cs typeface="Arial"/>
                <a:sym typeface="Arial"/>
              </a:rPr>
              <a:t>Thiết kế tích hợp tiết kiệm năng lượng là </a:t>
            </a:r>
            <a:r>
              <a:rPr lang="en-US" sz="2000" b="1" spc="-30" smtClean="0">
                <a:solidFill>
                  <a:schemeClr val="dk1"/>
                </a:solidFill>
                <a:latin typeface="Arial"/>
                <a:ea typeface="Arial"/>
                <a:cs typeface="Arial"/>
                <a:sym typeface="Arial"/>
              </a:rPr>
              <a:t>gì </a:t>
            </a:r>
            <a:r>
              <a:rPr lang="en-US" sz="2000" b="1" smtClean="0">
                <a:solidFill>
                  <a:schemeClr val="dk1"/>
                </a:solidFill>
                <a:latin typeface="Arial"/>
                <a:ea typeface="Arial"/>
                <a:cs typeface="Arial"/>
                <a:sym typeface="Arial"/>
              </a:rPr>
              <a:t>(IED</a:t>
            </a:r>
            <a:r>
              <a:rPr lang="en-US" sz="2000" b="1">
                <a:solidFill>
                  <a:schemeClr val="dk1"/>
                </a:solidFill>
                <a:latin typeface="Arial"/>
                <a:ea typeface="Arial"/>
                <a:cs typeface="Arial"/>
                <a:sym typeface="Arial"/>
              </a:rPr>
              <a:t>)</a:t>
            </a:r>
            <a:endParaRPr sz="2000" b="1">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30" descr="Image result for daysim daylight"/>
          <p:cNvPicPr preferRelativeResize="0"/>
          <p:nvPr/>
        </p:nvPicPr>
        <p:blipFill rotWithShape="1">
          <a:blip r:embed="rId3">
            <a:alphaModFix/>
          </a:blip>
          <a:srcRect/>
          <a:stretch/>
        </p:blipFill>
        <p:spPr>
          <a:xfrm>
            <a:off x="3280644" y="2079923"/>
            <a:ext cx="2648446" cy="1709117"/>
          </a:xfrm>
          <a:prstGeom prst="rect">
            <a:avLst/>
          </a:prstGeom>
          <a:noFill/>
          <a:ln>
            <a:noFill/>
          </a:ln>
        </p:spPr>
      </p:pic>
      <p:pic>
        <p:nvPicPr>
          <p:cNvPr id="485" name="Google Shape;485;p30"/>
          <p:cNvPicPr preferRelativeResize="0"/>
          <p:nvPr/>
        </p:nvPicPr>
        <p:blipFill rotWithShape="1">
          <a:blip r:embed="rId4">
            <a:alphaModFix/>
          </a:blip>
          <a:srcRect l="-1"/>
          <a:stretch/>
        </p:blipFill>
        <p:spPr>
          <a:xfrm>
            <a:off x="6269041" y="2023763"/>
            <a:ext cx="2648446" cy="1669331"/>
          </a:xfrm>
          <a:prstGeom prst="rect">
            <a:avLst/>
          </a:prstGeom>
          <a:noFill/>
          <a:ln>
            <a:noFill/>
          </a:ln>
        </p:spPr>
      </p:pic>
      <p:pic>
        <p:nvPicPr>
          <p:cNvPr id="486" name="Google Shape;486;p30" descr="http://www.licaso.com/docs/2017/Content/Resources/Images/features2.png"/>
          <p:cNvPicPr preferRelativeResize="0"/>
          <p:nvPr/>
        </p:nvPicPr>
        <p:blipFill rotWithShape="1">
          <a:blip r:embed="rId5">
            <a:alphaModFix/>
          </a:blip>
          <a:srcRect/>
          <a:stretch/>
        </p:blipFill>
        <p:spPr>
          <a:xfrm>
            <a:off x="6300192" y="4159055"/>
            <a:ext cx="2648446" cy="1735571"/>
          </a:xfrm>
          <a:prstGeom prst="rect">
            <a:avLst/>
          </a:prstGeom>
          <a:noFill/>
          <a:ln>
            <a:noFill/>
          </a:ln>
        </p:spPr>
      </p:pic>
      <p:grpSp>
        <p:nvGrpSpPr>
          <p:cNvPr id="487" name="Google Shape;487;p30"/>
          <p:cNvGrpSpPr/>
          <p:nvPr/>
        </p:nvGrpSpPr>
        <p:grpSpPr>
          <a:xfrm>
            <a:off x="298947" y="4324329"/>
            <a:ext cx="2648446" cy="1614226"/>
            <a:chOff x="247154" y="2965066"/>
            <a:chExt cx="2648446" cy="1651000"/>
          </a:xfrm>
        </p:grpSpPr>
        <p:pic>
          <p:nvPicPr>
            <p:cNvPr id="488" name="Google Shape;488;p30" descr="http://api.ning.com/files/c3Zys3hZySLwxm1aBXsdKMzd6rql57bn2pYVQwHhj9FG5rwqWiZZOIngEQt-GAqHAhojGil0GzeiFM5CY2KNVXnmrITS6Krg/metrics_ill.png"/>
            <p:cNvPicPr preferRelativeResize="0"/>
            <p:nvPr/>
          </p:nvPicPr>
          <p:blipFill rotWithShape="1">
            <a:blip r:embed="rId6">
              <a:alphaModFix/>
            </a:blip>
            <a:srcRect/>
            <a:stretch/>
          </p:blipFill>
          <p:spPr>
            <a:xfrm>
              <a:off x="247154" y="2965066"/>
              <a:ext cx="1640767" cy="1651000"/>
            </a:xfrm>
            <a:prstGeom prst="rect">
              <a:avLst/>
            </a:prstGeom>
            <a:noFill/>
            <a:ln>
              <a:noFill/>
            </a:ln>
          </p:spPr>
        </p:pic>
        <p:pic>
          <p:nvPicPr>
            <p:cNvPr id="489" name="Google Shape;489;p30" descr="http://api.ning.com/files/PiCnwADpjhaoLoyWKhcQ7OFPcBmdjRJYMIgP9ivVVw-i7B*RAwk3E0SfIPPo*nxtr5bsRbJsXoOBSPI2*i64L50oEBcg1I06/results_ill.png?width=750"/>
            <p:cNvPicPr preferRelativeResize="0"/>
            <p:nvPr/>
          </p:nvPicPr>
          <p:blipFill rotWithShape="1">
            <a:blip r:embed="rId7">
              <a:alphaModFix/>
            </a:blip>
            <a:srcRect/>
            <a:stretch/>
          </p:blipFill>
          <p:spPr>
            <a:xfrm>
              <a:off x="1619234" y="3363597"/>
              <a:ext cx="1276366" cy="942869"/>
            </a:xfrm>
            <a:prstGeom prst="rect">
              <a:avLst/>
            </a:prstGeom>
            <a:noFill/>
            <a:ln>
              <a:noFill/>
            </a:ln>
          </p:spPr>
        </p:pic>
      </p:grpSp>
      <p:sp>
        <p:nvSpPr>
          <p:cNvPr id="490" name="Google Shape;490;p30"/>
          <p:cNvSpPr/>
          <p:nvPr/>
        </p:nvSpPr>
        <p:spPr>
          <a:xfrm>
            <a:off x="3499476" y="3624719"/>
            <a:ext cx="2294229" cy="6045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txBox="1"/>
          <p:nvPr/>
        </p:nvSpPr>
        <p:spPr>
          <a:xfrm>
            <a:off x="3997729" y="3770591"/>
            <a:ext cx="118982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DAYSIM</a:t>
            </a:r>
            <a:endParaRPr/>
          </a:p>
        </p:txBody>
      </p:sp>
      <p:sp>
        <p:nvSpPr>
          <p:cNvPr id="492" name="Google Shape;492;p30"/>
          <p:cNvSpPr txBox="1"/>
          <p:nvPr/>
        </p:nvSpPr>
        <p:spPr>
          <a:xfrm>
            <a:off x="6868169" y="3783348"/>
            <a:ext cx="204931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GROUNDHOG</a:t>
            </a:r>
            <a:endParaRPr/>
          </a:p>
        </p:txBody>
      </p:sp>
      <p:sp>
        <p:nvSpPr>
          <p:cNvPr id="493" name="Google Shape;493;p30"/>
          <p:cNvSpPr txBox="1"/>
          <p:nvPr/>
        </p:nvSpPr>
        <p:spPr>
          <a:xfrm>
            <a:off x="6984417" y="5921347"/>
            <a:ext cx="12799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LICASO</a:t>
            </a:r>
            <a:endParaRPr/>
          </a:p>
        </p:txBody>
      </p:sp>
      <p:sp>
        <p:nvSpPr>
          <p:cNvPr id="494" name="Google Shape;494;p30"/>
          <p:cNvSpPr txBox="1"/>
          <p:nvPr/>
        </p:nvSpPr>
        <p:spPr>
          <a:xfrm>
            <a:off x="898072" y="5950220"/>
            <a:ext cx="14501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DIVA</a:t>
            </a:r>
            <a:endParaRPr/>
          </a:p>
        </p:txBody>
      </p:sp>
      <p:sp>
        <p:nvSpPr>
          <p:cNvPr id="495" name="Google Shape;495;p30"/>
          <p:cNvSpPr txBox="1"/>
          <p:nvPr/>
        </p:nvSpPr>
        <p:spPr>
          <a:xfrm>
            <a:off x="866921" y="3775411"/>
            <a:ext cx="14501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RADIANCE</a:t>
            </a:r>
            <a:endParaRPr/>
          </a:p>
        </p:txBody>
      </p:sp>
      <p:pic>
        <p:nvPicPr>
          <p:cNvPr id="496" name="Google Shape;496;p30"/>
          <p:cNvPicPr preferRelativeResize="0"/>
          <p:nvPr/>
        </p:nvPicPr>
        <p:blipFill rotWithShape="1">
          <a:blip r:embed="rId8">
            <a:alphaModFix/>
          </a:blip>
          <a:srcRect/>
          <a:stretch/>
        </p:blipFill>
        <p:spPr>
          <a:xfrm>
            <a:off x="288231" y="2136406"/>
            <a:ext cx="2704881" cy="1626249"/>
          </a:xfrm>
          <a:prstGeom prst="rect">
            <a:avLst/>
          </a:prstGeom>
          <a:noFill/>
          <a:ln>
            <a:noFill/>
          </a:ln>
        </p:spPr>
      </p:pic>
      <p:sp>
        <p:nvSpPr>
          <p:cNvPr id="497" name="Google Shape;497;p30"/>
          <p:cNvSpPr txBox="1"/>
          <p:nvPr/>
        </p:nvSpPr>
        <p:spPr>
          <a:xfrm>
            <a:off x="3863063" y="5923670"/>
            <a:ext cx="19306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OPENSTUDIO</a:t>
            </a:r>
            <a:endParaRPr/>
          </a:p>
        </p:txBody>
      </p:sp>
      <p:pic>
        <p:nvPicPr>
          <p:cNvPr id="498" name="Google Shape;498;p30" descr="Related image"/>
          <p:cNvPicPr preferRelativeResize="0"/>
          <p:nvPr/>
        </p:nvPicPr>
        <p:blipFill rotWithShape="1">
          <a:blip r:embed="rId9">
            <a:alphaModFix/>
          </a:blip>
          <a:srcRect/>
          <a:stretch/>
        </p:blipFill>
        <p:spPr>
          <a:xfrm>
            <a:off x="3311793" y="4150947"/>
            <a:ext cx="2648446" cy="1743678"/>
          </a:xfrm>
          <a:prstGeom prst="rect">
            <a:avLst/>
          </a:prstGeom>
          <a:noFill/>
          <a:ln>
            <a:noFill/>
          </a:ln>
        </p:spPr>
      </p:pic>
      <p:sp>
        <p:nvSpPr>
          <p:cNvPr id="499" name="Google Shape;499;p30"/>
          <p:cNvSpPr txBox="1">
            <a:spLocks noGrp="1"/>
          </p:cNvSpPr>
          <p:nvPr>
            <p:ph type="title"/>
          </p:nvPr>
        </p:nvSpPr>
        <p:spPr>
          <a:xfrm>
            <a:off x="609600" y="990600"/>
            <a:ext cx="7776000" cy="6179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191919"/>
                </a:solidFill>
                <a:latin typeface="Arial"/>
                <a:ea typeface="Arial"/>
                <a:cs typeface="Arial"/>
                <a:sym typeface="Arial"/>
              </a:rPr>
              <a:t>Phần mềm mô phỏng chiếu sáng tự nhiên</a:t>
            </a:r>
            <a:endParaRPr sz="2400">
              <a:solidFill>
                <a:srgbClr val="191919"/>
              </a:solidFill>
              <a:latin typeface="Arial"/>
              <a:ea typeface="Arial"/>
              <a:cs typeface="Arial"/>
              <a:sym typeface="Arial"/>
            </a:endParaRPr>
          </a:p>
        </p:txBody>
      </p:sp>
      <p:sp>
        <p:nvSpPr>
          <p:cNvPr id="500" name="Google Shape;500;p30"/>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công cụ</a:t>
            </a:r>
            <a:endParaRPr sz="2400" b="1">
              <a:solidFill>
                <a:srgbClr val="73A3D1"/>
              </a:solidFill>
              <a:latin typeface="Arial"/>
              <a:ea typeface="Arial"/>
              <a:cs typeface="Arial"/>
              <a:sym typeface="Arial"/>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31"/>
          <p:cNvPicPr preferRelativeResize="0"/>
          <p:nvPr/>
        </p:nvPicPr>
        <p:blipFill rotWithShape="1">
          <a:blip r:embed="rId3">
            <a:alphaModFix/>
          </a:blip>
          <a:srcRect/>
          <a:stretch/>
        </p:blipFill>
        <p:spPr>
          <a:xfrm>
            <a:off x="786025" y="4245868"/>
            <a:ext cx="2109575" cy="1631405"/>
          </a:xfrm>
          <a:prstGeom prst="rect">
            <a:avLst/>
          </a:prstGeom>
          <a:noFill/>
          <a:ln>
            <a:noFill/>
          </a:ln>
        </p:spPr>
      </p:pic>
      <p:sp>
        <p:nvSpPr>
          <p:cNvPr id="507" name="Google Shape;507;p31"/>
          <p:cNvSpPr/>
          <p:nvPr/>
        </p:nvSpPr>
        <p:spPr>
          <a:xfrm>
            <a:off x="3478835" y="3274921"/>
            <a:ext cx="2294229" cy="6045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txBox="1"/>
          <p:nvPr/>
        </p:nvSpPr>
        <p:spPr>
          <a:xfrm>
            <a:off x="3822854" y="3738038"/>
            <a:ext cx="166354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LIGHTSTANZA</a:t>
            </a:r>
            <a:endParaRPr/>
          </a:p>
        </p:txBody>
      </p:sp>
      <p:sp>
        <p:nvSpPr>
          <p:cNvPr id="509" name="Google Shape;509;p31"/>
          <p:cNvSpPr txBox="1"/>
          <p:nvPr/>
        </p:nvSpPr>
        <p:spPr>
          <a:xfrm>
            <a:off x="6720290" y="3750794"/>
            <a:ext cx="196651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DESIGNBUILDER</a:t>
            </a:r>
            <a:endParaRPr/>
          </a:p>
        </p:txBody>
      </p:sp>
      <p:sp>
        <p:nvSpPr>
          <p:cNvPr id="510" name="Google Shape;510;p31"/>
          <p:cNvSpPr txBox="1"/>
          <p:nvPr/>
        </p:nvSpPr>
        <p:spPr>
          <a:xfrm>
            <a:off x="3977090" y="5864516"/>
            <a:ext cx="118982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REVIT</a:t>
            </a:r>
            <a:endParaRPr/>
          </a:p>
        </p:txBody>
      </p:sp>
      <p:sp>
        <p:nvSpPr>
          <p:cNvPr id="511" name="Google Shape;511;p31"/>
          <p:cNvSpPr txBox="1"/>
          <p:nvPr/>
        </p:nvSpPr>
        <p:spPr>
          <a:xfrm>
            <a:off x="846280" y="5864516"/>
            <a:ext cx="14501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SPOT</a:t>
            </a:r>
            <a:endParaRPr/>
          </a:p>
        </p:txBody>
      </p:sp>
      <p:pic>
        <p:nvPicPr>
          <p:cNvPr id="512" name="Google Shape;512;p31" descr="http://lightstanza.com/images/point-in-time-rnl.png"/>
          <p:cNvPicPr preferRelativeResize="0"/>
          <p:nvPr/>
        </p:nvPicPr>
        <p:blipFill rotWithShape="1">
          <a:blip r:embed="rId4">
            <a:alphaModFix/>
          </a:blip>
          <a:srcRect/>
          <a:stretch/>
        </p:blipFill>
        <p:spPr>
          <a:xfrm>
            <a:off x="3214045" y="1978622"/>
            <a:ext cx="2715908" cy="1730372"/>
          </a:xfrm>
          <a:prstGeom prst="rect">
            <a:avLst/>
          </a:prstGeom>
          <a:noFill/>
          <a:ln>
            <a:noFill/>
          </a:ln>
        </p:spPr>
      </p:pic>
      <p:pic>
        <p:nvPicPr>
          <p:cNvPr id="513" name="Google Shape;513;p31" descr="Related image"/>
          <p:cNvPicPr preferRelativeResize="0"/>
          <p:nvPr/>
        </p:nvPicPr>
        <p:blipFill rotWithShape="1">
          <a:blip r:embed="rId5">
            <a:alphaModFix/>
          </a:blip>
          <a:srcRect/>
          <a:stretch/>
        </p:blipFill>
        <p:spPr>
          <a:xfrm>
            <a:off x="6248400" y="1978262"/>
            <a:ext cx="2725320" cy="1717784"/>
          </a:xfrm>
          <a:prstGeom prst="rect">
            <a:avLst/>
          </a:prstGeom>
          <a:noFill/>
          <a:ln>
            <a:noFill/>
          </a:ln>
        </p:spPr>
      </p:pic>
      <p:pic>
        <p:nvPicPr>
          <p:cNvPr id="514" name="Google Shape;514;p31" descr="Image result for spot dAYLIGHTING"/>
          <p:cNvPicPr preferRelativeResize="0"/>
          <p:nvPr/>
        </p:nvPicPr>
        <p:blipFill rotWithShape="1">
          <a:blip r:embed="rId6">
            <a:alphaModFix/>
          </a:blip>
          <a:srcRect/>
          <a:stretch/>
        </p:blipFill>
        <p:spPr>
          <a:xfrm>
            <a:off x="120487" y="4982022"/>
            <a:ext cx="538568" cy="363231"/>
          </a:xfrm>
          <a:prstGeom prst="rect">
            <a:avLst/>
          </a:prstGeom>
          <a:noFill/>
          <a:ln>
            <a:noFill/>
          </a:ln>
        </p:spPr>
      </p:pic>
      <p:pic>
        <p:nvPicPr>
          <p:cNvPr id="515" name="Google Shape;515;p31"/>
          <p:cNvPicPr preferRelativeResize="0"/>
          <p:nvPr/>
        </p:nvPicPr>
        <p:blipFill rotWithShape="1">
          <a:blip r:embed="rId7">
            <a:alphaModFix/>
          </a:blip>
          <a:srcRect/>
          <a:stretch/>
        </p:blipFill>
        <p:spPr>
          <a:xfrm>
            <a:off x="3214045" y="4285553"/>
            <a:ext cx="2780414" cy="1567298"/>
          </a:xfrm>
          <a:prstGeom prst="rect">
            <a:avLst/>
          </a:prstGeom>
          <a:noFill/>
          <a:ln>
            <a:noFill/>
          </a:ln>
        </p:spPr>
      </p:pic>
      <p:pic>
        <p:nvPicPr>
          <p:cNvPr id="516" name="Google Shape;516;p31"/>
          <p:cNvPicPr preferRelativeResize="0"/>
          <p:nvPr/>
        </p:nvPicPr>
        <p:blipFill rotWithShape="1">
          <a:blip r:embed="rId8">
            <a:alphaModFix/>
          </a:blip>
          <a:srcRect/>
          <a:stretch/>
        </p:blipFill>
        <p:spPr>
          <a:xfrm>
            <a:off x="247155" y="1948859"/>
            <a:ext cx="2648446" cy="1789179"/>
          </a:xfrm>
          <a:prstGeom prst="rect">
            <a:avLst/>
          </a:prstGeom>
          <a:noFill/>
          <a:ln>
            <a:noFill/>
          </a:ln>
        </p:spPr>
      </p:pic>
      <p:sp>
        <p:nvSpPr>
          <p:cNvPr id="517" name="Google Shape;517;p31"/>
          <p:cNvSpPr txBox="1"/>
          <p:nvPr/>
        </p:nvSpPr>
        <p:spPr>
          <a:xfrm>
            <a:off x="846281" y="3738037"/>
            <a:ext cx="14501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SEFAIRA</a:t>
            </a:r>
            <a:endParaRPr/>
          </a:p>
        </p:txBody>
      </p:sp>
      <p:pic>
        <p:nvPicPr>
          <p:cNvPr id="518" name="Google Shape;518;p31" descr="Related image"/>
          <p:cNvPicPr preferRelativeResize="0"/>
          <p:nvPr/>
        </p:nvPicPr>
        <p:blipFill rotWithShape="1">
          <a:blip r:embed="rId9">
            <a:alphaModFix/>
          </a:blip>
          <a:srcRect/>
          <a:stretch/>
        </p:blipFill>
        <p:spPr>
          <a:xfrm>
            <a:off x="6248400" y="4183520"/>
            <a:ext cx="2648446" cy="1669331"/>
          </a:xfrm>
          <a:prstGeom prst="rect">
            <a:avLst/>
          </a:prstGeom>
          <a:noFill/>
          <a:ln>
            <a:noFill/>
          </a:ln>
        </p:spPr>
      </p:pic>
      <p:sp>
        <p:nvSpPr>
          <p:cNvPr id="519" name="Google Shape;519;p31"/>
          <p:cNvSpPr txBox="1"/>
          <p:nvPr/>
        </p:nvSpPr>
        <p:spPr>
          <a:xfrm>
            <a:off x="6847529" y="5877272"/>
            <a:ext cx="14501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Arial"/>
                <a:ea typeface="Arial"/>
                <a:cs typeface="Arial"/>
                <a:sym typeface="Arial"/>
              </a:rPr>
              <a:t>IES-VE</a:t>
            </a:r>
            <a:endParaRPr/>
          </a:p>
        </p:txBody>
      </p:sp>
      <p:sp>
        <p:nvSpPr>
          <p:cNvPr id="520" name="Google Shape;520;p31"/>
          <p:cNvSpPr/>
          <p:nvPr/>
        </p:nvSpPr>
        <p:spPr>
          <a:xfrm>
            <a:off x="838200" y="76200"/>
            <a:ext cx="69342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Các công cụ</a:t>
            </a:r>
            <a:endParaRPr sz="2400" b="1">
              <a:solidFill>
                <a:srgbClr val="73A3D1"/>
              </a:solidFill>
              <a:latin typeface="Arial"/>
              <a:ea typeface="Arial"/>
              <a:cs typeface="Arial"/>
              <a:sym typeface="Arial"/>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
        <p:nvSpPr>
          <p:cNvPr id="521" name="Google Shape;521;p31"/>
          <p:cNvSpPr txBox="1"/>
          <p:nvPr/>
        </p:nvSpPr>
        <p:spPr>
          <a:xfrm>
            <a:off x="609600" y="990600"/>
            <a:ext cx="7776000" cy="617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191919"/>
                </a:solidFill>
                <a:latin typeface="Arial"/>
                <a:ea typeface="Arial"/>
                <a:cs typeface="Arial"/>
                <a:sym typeface="Arial"/>
              </a:rPr>
              <a:t>Phần mềm mô phỏng chiếu sáng tự nhiên</a:t>
            </a:r>
            <a:endParaRPr sz="2400" b="1">
              <a:solidFill>
                <a:srgbClr val="19191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2"/>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32</a:t>
            </a:fld>
            <a:endParaRPr/>
          </a:p>
        </p:txBody>
      </p:sp>
      <p:sp>
        <p:nvSpPr>
          <p:cNvPr id="527" name="Google Shape;527;p32"/>
          <p:cNvSpPr/>
          <p:nvPr/>
        </p:nvSpPr>
        <p:spPr>
          <a:xfrm>
            <a:off x="-19051" y="1004668"/>
            <a:ext cx="3981451" cy="5397500"/>
          </a:xfrm>
          <a:prstGeom prst="rect">
            <a:avLst/>
          </a:prstGeom>
          <a:solidFill>
            <a:srgbClr val="799E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8" name="Google Shape;528;p32"/>
          <p:cNvSpPr/>
          <p:nvPr/>
        </p:nvSpPr>
        <p:spPr>
          <a:xfrm>
            <a:off x="2133600" y="2971800"/>
            <a:ext cx="2310470" cy="2941784"/>
          </a:xfrm>
          <a:prstGeom prst="rect">
            <a:avLst/>
          </a:prstGeom>
          <a:noFill/>
          <a:ln>
            <a:noFill/>
          </a:ln>
        </p:spPr>
        <p:txBody>
          <a:bodyPr spcFirstLastPara="1" wrap="square" lIns="165375" tIns="82675" rIns="165375" bIns="82675" anchor="ctr" anchorCtr="0">
            <a:noAutofit/>
          </a:bodyPr>
          <a:lstStyle/>
          <a:p>
            <a:pPr marL="0" marR="0" lvl="0" indent="0" algn="l" rtl="0">
              <a:spcBef>
                <a:spcPts val="0"/>
              </a:spcBef>
              <a:spcAft>
                <a:spcPts val="0"/>
              </a:spcAft>
              <a:buNone/>
            </a:pPr>
            <a:r>
              <a:rPr lang="en-US" sz="24000" b="1">
                <a:solidFill>
                  <a:schemeClr val="lt1"/>
                </a:solidFill>
                <a:latin typeface="Verdana"/>
                <a:ea typeface="Verdana"/>
                <a:cs typeface="Verdana"/>
                <a:sym typeface="Verdana"/>
              </a:rPr>
              <a:t>C</a:t>
            </a:r>
            <a:endParaRPr/>
          </a:p>
        </p:txBody>
      </p:sp>
      <p:sp>
        <p:nvSpPr>
          <p:cNvPr id="529" name="Google Shape;529;p32"/>
          <p:cNvSpPr txBox="1"/>
          <p:nvPr/>
        </p:nvSpPr>
        <p:spPr>
          <a:xfrm>
            <a:off x="4007789" y="5113303"/>
            <a:ext cx="5153464" cy="496996"/>
          </a:xfrm>
          <a:prstGeom prst="rect">
            <a:avLst/>
          </a:prstGeom>
          <a:solidFill>
            <a:schemeClr val="lt1"/>
          </a:solidFill>
          <a:ln>
            <a:noFill/>
          </a:ln>
        </p:spPr>
        <p:txBody>
          <a:bodyPr spcFirstLastPara="1" wrap="square" lIns="91425" tIns="45700" rIns="0" bIns="45700" anchor="ctr"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ẢM ƠN VÌ ĐÃ LẮNG NGHE!</a:t>
            </a:r>
            <a:endParaRPr sz="2000" b="1">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381000" y="1295400"/>
            <a:ext cx="6172200" cy="56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Mục tiêu là gì ?</a:t>
            </a:r>
            <a:endParaRPr/>
          </a:p>
        </p:txBody>
      </p:sp>
      <p:sp>
        <p:nvSpPr>
          <p:cNvPr id="136" name="Google Shape;136;p4"/>
          <p:cNvSpPr txBox="1">
            <a:spLocks noGrp="1"/>
          </p:cNvSpPr>
          <p:nvPr>
            <p:ph type="body" idx="1"/>
          </p:nvPr>
        </p:nvSpPr>
        <p:spPr>
          <a:xfrm>
            <a:off x="762000" y="1905000"/>
            <a:ext cx="8153400" cy="40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solidFill>
                  <a:srgbClr val="191919"/>
                </a:solidFill>
              </a:rPr>
              <a:t> Thiết kế 01 chiếc xe Matiz hay xe công thức 1?</a:t>
            </a:r>
            <a:endParaRPr/>
          </a:p>
          <a:p>
            <a:pPr marL="342900" lvl="0" indent="-228600" algn="l" rtl="0">
              <a:spcBef>
                <a:spcPts val="1800"/>
              </a:spcBef>
              <a:spcAft>
                <a:spcPts val="0"/>
              </a:spcAft>
              <a:buSzPts val="1800"/>
              <a:buNone/>
            </a:pPr>
            <a:endParaRPr>
              <a:solidFill>
                <a:srgbClr val="FF0000"/>
              </a:solidFill>
            </a:endParaRPr>
          </a:p>
        </p:txBody>
      </p:sp>
      <p:sp>
        <p:nvSpPr>
          <p:cNvPr id="137" name="Google Shape;137;p4"/>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4</a:t>
            </a:fld>
            <a:endParaRPr/>
          </a:p>
        </p:txBody>
      </p:sp>
      <p:sp>
        <p:nvSpPr>
          <p:cNvPr id="138" name="Google Shape;138;p4"/>
          <p:cNvSpPr/>
          <p:nvPr/>
        </p:nvSpPr>
        <p:spPr>
          <a:xfrm>
            <a:off x="838200" y="76200"/>
            <a:ext cx="6477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pic>
        <p:nvPicPr>
          <p:cNvPr id="139" name="Google Shape;139;p4"/>
          <p:cNvPicPr preferRelativeResize="0"/>
          <p:nvPr/>
        </p:nvPicPr>
        <p:blipFill rotWithShape="1">
          <a:blip r:embed="rId3">
            <a:alphaModFix/>
          </a:blip>
          <a:srcRect/>
          <a:stretch/>
        </p:blipFill>
        <p:spPr>
          <a:xfrm>
            <a:off x="457200" y="2514600"/>
            <a:ext cx="3657600" cy="2743200"/>
          </a:xfrm>
          <a:prstGeom prst="rect">
            <a:avLst/>
          </a:prstGeom>
          <a:noFill/>
          <a:ln>
            <a:noFill/>
          </a:ln>
        </p:spPr>
      </p:pic>
      <p:pic>
        <p:nvPicPr>
          <p:cNvPr id="140" name="Google Shape;140;p4"/>
          <p:cNvPicPr preferRelativeResize="0"/>
          <p:nvPr/>
        </p:nvPicPr>
        <p:blipFill rotWithShape="1">
          <a:blip r:embed="rId4">
            <a:alphaModFix/>
          </a:blip>
          <a:srcRect/>
          <a:stretch/>
        </p:blipFill>
        <p:spPr>
          <a:xfrm>
            <a:off x="4495800" y="2514600"/>
            <a:ext cx="4098273" cy="2733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762000" y="914400"/>
            <a:ext cx="6172200" cy="56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Thế nào là thiết kế tích hợp TKNL?</a:t>
            </a:r>
            <a:endParaRPr>
              <a:solidFill>
                <a:srgbClr val="191919"/>
              </a:solidFill>
            </a:endParaRPr>
          </a:p>
        </p:txBody>
      </p:sp>
      <p:sp>
        <p:nvSpPr>
          <p:cNvPr id="146" name="Google Shape;146;p5"/>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147" name="Google Shape;147;p5"/>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p:txBody>
      </p:sp>
      <p:sp>
        <p:nvSpPr>
          <p:cNvPr id="148" name="Google Shape;148;p5"/>
          <p:cNvSpPr/>
          <p:nvPr/>
        </p:nvSpPr>
        <p:spPr>
          <a:xfrm>
            <a:off x="5835119" y="1778000"/>
            <a:ext cx="31758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cap="none">
                <a:solidFill>
                  <a:srgbClr val="75A7A7"/>
                </a:solidFill>
                <a:latin typeface="Arial"/>
                <a:ea typeface="Arial"/>
                <a:cs typeface="Arial"/>
                <a:sym typeface="Arial"/>
              </a:rPr>
              <a:t>NHIỆM VỤ THIẾT KẾ</a:t>
            </a:r>
            <a:endParaRPr sz="2400" b="1" cap="none">
              <a:solidFill>
                <a:srgbClr val="75A7A7"/>
              </a:solidFill>
              <a:latin typeface="Arial"/>
              <a:ea typeface="Arial"/>
              <a:cs typeface="Arial"/>
              <a:sym typeface="Arial"/>
            </a:endParaRPr>
          </a:p>
        </p:txBody>
      </p:sp>
      <p:sp>
        <p:nvSpPr>
          <p:cNvPr id="149" name="Google Shape;149;p5"/>
          <p:cNvSpPr txBox="1"/>
          <p:nvPr/>
        </p:nvSpPr>
        <p:spPr>
          <a:xfrm>
            <a:off x="228600" y="1778000"/>
            <a:ext cx="5378896" cy="4700587"/>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rgbClr val="191919"/>
              </a:buClr>
              <a:buSzPts val="2200"/>
              <a:buFont typeface="Noto Sans Symbols"/>
              <a:buChar char="▪"/>
            </a:pPr>
            <a:r>
              <a:rPr lang="en-US" sz="2200">
                <a:solidFill>
                  <a:srgbClr val="191919"/>
                </a:solidFill>
                <a:latin typeface="Arial"/>
                <a:ea typeface="Arial"/>
                <a:cs typeface="Arial"/>
                <a:sym typeface="Arial"/>
              </a:rPr>
              <a:t>Thiết kế năng lượng tích hợp (IED) </a:t>
            </a:r>
            <a:r>
              <a:rPr lang="en-US" sz="2200" smtClean="0">
                <a:solidFill>
                  <a:srgbClr val="191919"/>
                </a:solidFill>
                <a:latin typeface="Arial"/>
                <a:ea typeface="Arial"/>
                <a:cs typeface="Arial"/>
                <a:sym typeface="Arial"/>
              </a:rPr>
              <a:t>nhằm mục đích tạo </a:t>
            </a:r>
            <a:r>
              <a:rPr lang="en-US" sz="2200">
                <a:solidFill>
                  <a:srgbClr val="191919"/>
                </a:solidFill>
                <a:latin typeface="Arial"/>
                <a:ea typeface="Arial"/>
                <a:cs typeface="Arial"/>
                <a:sym typeface="Arial"/>
              </a:rPr>
              <a:t>sự hợp tác </a:t>
            </a:r>
            <a:r>
              <a:rPr lang="en-US" sz="2200" smtClean="0">
                <a:solidFill>
                  <a:srgbClr val="191919"/>
                </a:solidFill>
                <a:latin typeface="Arial"/>
                <a:ea typeface="Arial"/>
                <a:cs typeface="Arial"/>
                <a:sym typeface="Arial"/>
              </a:rPr>
              <a:t>chặt chẽ trong nhóm </a:t>
            </a:r>
            <a:r>
              <a:rPr lang="en-US" sz="2200">
                <a:solidFill>
                  <a:srgbClr val="191919"/>
                </a:solidFill>
                <a:latin typeface="Arial"/>
                <a:ea typeface="Arial"/>
                <a:cs typeface="Arial"/>
                <a:sym typeface="Arial"/>
              </a:rPr>
              <a:t>thiết kế (nhà đầu tư/phát triển, kiến trúc sư, kỹ sư, quản lý dự án, nhà thầu xây dựng) từ các giai đoạn đầu của dự án.</a:t>
            </a:r>
            <a:endParaRPr/>
          </a:p>
          <a:p>
            <a:pPr marL="342900" marR="0" lvl="0" indent="-203200" algn="just" rtl="0">
              <a:lnSpc>
                <a:spcPct val="90000"/>
              </a:lnSpc>
              <a:spcBef>
                <a:spcPts val="440"/>
              </a:spcBef>
              <a:spcAft>
                <a:spcPts val="0"/>
              </a:spcAft>
              <a:buClr>
                <a:schemeClr val="dk1"/>
              </a:buClr>
              <a:buSzPts val="2200"/>
              <a:buFont typeface="Noto Sans Symbols"/>
              <a:buNone/>
            </a:pPr>
            <a:endParaRPr sz="2200">
              <a:solidFill>
                <a:srgbClr val="191919"/>
              </a:solidFill>
              <a:latin typeface="Arial"/>
              <a:ea typeface="Arial"/>
              <a:cs typeface="Arial"/>
              <a:sym typeface="Arial"/>
            </a:endParaRPr>
          </a:p>
          <a:p>
            <a:pPr marL="342900" marR="0" lvl="0" indent="-342900" algn="just" rtl="0">
              <a:lnSpc>
                <a:spcPct val="90000"/>
              </a:lnSpc>
              <a:spcBef>
                <a:spcPts val="440"/>
              </a:spcBef>
              <a:spcAft>
                <a:spcPts val="0"/>
              </a:spcAft>
              <a:buClr>
                <a:srgbClr val="191919"/>
              </a:buClr>
              <a:buSzPts val="2200"/>
              <a:buFont typeface="Noto Sans Symbols"/>
              <a:buChar char="▪"/>
            </a:pPr>
            <a:r>
              <a:rPr lang="en-US" sz="2200">
                <a:solidFill>
                  <a:srgbClr val="191919"/>
                </a:solidFill>
                <a:latin typeface="Arial"/>
                <a:ea typeface="Arial"/>
                <a:cs typeface="Arial"/>
                <a:sym typeface="Arial"/>
              </a:rPr>
              <a:t>IED nhận thức cơ sở và mục tiêu của việc tối ưu hóa thiết kế sử dụng năng lượng hiệu quả ngay từ đầu. </a:t>
            </a:r>
            <a:endParaRPr/>
          </a:p>
          <a:p>
            <a:pPr marL="342900" marR="0" lvl="0" indent="-203200" algn="just" rtl="0">
              <a:lnSpc>
                <a:spcPct val="90000"/>
              </a:lnSpc>
              <a:spcBef>
                <a:spcPts val="440"/>
              </a:spcBef>
              <a:spcAft>
                <a:spcPts val="0"/>
              </a:spcAft>
              <a:buClr>
                <a:schemeClr val="dk1"/>
              </a:buClr>
              <a:buSzPts val="2200"/>
              <a:buFont typeface="Noto Sans Symbols"/>
              <a:buNone/>
            </a:pPr>
            <a:endParaRPr sz="2200">
              <a:solidFill>
                <a:srgbClr val="191919"/>
              </a:solidFill>
              <a:latin typeface="Arial"/>
              <a:ea typeface="Arial"/>
              <a:cs typeface="Arial"/>
              <a:sym typeface="Arial"/>
            </a:endParaRPr>
          </a:p>
          <a:p>
            <a:pPr marL="342900" marR="0" lvl="0" indent="-342900" algn="just" rtl="0">
              <a:lnSpc>
                <a:spcPct val="90000"/>
              </a:lnSpc>
              <a:spcBef>
                <a:spcPts val="440"/>
              </a:spcBef>
              <a:spcAft>
                <a:spcPts val="0"/>
              </a:spcAft>
              <a:buClr>
                <a:srgbClr val="191919"/>
              </a:buClr>
              <a:buSzPts val="2200"/>
              <a:buFont typeface="Noto Sans Symbols"/>
              <a:buChar char="▪"/>
            </a:pPr>
            <a:r>
              <a:rPr lang="en-US" sz="2200">
                <a:solidFill>
                  <a:srgbClr val="191919"/>
                </a:solidFill>
                <a:latin typeface="Arial"/>
                <a:ea typeface="Arial"/>
                <a:cs typeface="Arial"/>
                <a:sym typeface="Arial"/>
              </a:rPr>
              <a:t>IED  cũng tập trung xem xét ảnh hưởng của mỗi phần thiết kế đến tổng thể công trình.</a:t>
            </a:r>
            <a:endParaRPr/>
          </a:p>
          <a:p>
            <a:pPr marL="342900" marR="0" lvl="0" indent="-203200" algn="just" rtl="0">
              <a:lnSpc>
                <a:spcPct val="90000"/>
              </a:lnSpc>
              <a:spcBef>
                <a:spcPts val="440"/>
              </a:spcBef>
              <a:spcAft>
                <a:spcPts val="0"/>
              </a:spcAft>
              <a:buClr>
                <a:schemeClr val="dk1"/>
              </a:buClr>
              <a:buSzPts val="2200"/>
              <a:buFont typeface="Noto Sans Symbols"/>
              <a:buNone/>
            </a:pPr>
            <a:endParaRPr sz="2200">
              <a:solidFill>
                <a:srgbClr val="191919"/>
              </a:solidFill>
              <a:latin typeface="Arial"/>
              <a:ea typeface="Arial"/>
              <a:cs typeface="Arial"/>
              <a:sym typeface="Arial"/>
            </a:endParaRPr>
          </a:p>
        </p:txBody>
      </p:sp>
      <p:sp>
        <p:nvSpPr>
          <p:cNvPr id="150" name="Google Shape;150;p5"/>
          <p:cNvSpPr/>
          <p:nvPr/>
        </p:nvSpPr>
        <p:spPr>
          <a:xfrm>
            <a:off x="6784681" y="3323064"/>
            <a:ext cx="1224136" cy="1224136"/>
          </a:xfrm>
          <a:prstGeom prst="ellipse">
            <a:avLst/>
          </a:prstGeom>
          <a:noFill/>
          <a:ln w="57150" cap="flat" cmpd="sng">
            <a:solidFill>
              <a:srgbClr val="FF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1" name="Google Shape;151;p5"/>
          <p:cNvGrpSpPr/>
          <p:nvPr/>
        </p:nvGrpSpPr>
        <p:grpSpPr>
          <a:xfrm>
            <a:off x="5893534" y="2370041"/>
            <a:ext cx="2993893" cy="3268070"/>
            <a:chOff x="5826579" y="2636912"/>
            <a:chExt cx="2993893" cy="3268070"/>
          </a:xfrm>
        </p:grpSpPr>
        <p:sp>
          <p:nvSpPr>
            <p:cNvPr id="152" name="Google Shape;152;p5"/>
            <p:cNvSpPr/>
            <p:nvPr/>
          </p:nvSpPr>
          <p:spPr>
            <a:xfrm>
              <a:off x="5826579" y="3082815"/>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Lựa chọn vật liệu</a:t>
              </a:r>
              <a:endParaRPr sz="1200">
                <a:solidFill>
                  <a:schemeClr val="lt1"/>
                </a:solidFill>
                <a:latin typeface="Arial"/>
                <a:ea typeface="Arial"/>
                <a:cs typeface="Arial"/>
                <a:sym typeface="Arial"/>
              </a:endParaRPr>
            </a:p>
          </p:txBody>
        </p:sp>
        <p:sp>
          <p:nvSpPr>
            <p:cNvPr id="153" name="Google Shape;153;p5"/>
            <p:cNvSpPr/>
            <p:nvPr/>
          </p:nvSpPr>
          <p:spPr>
            <a:xfrm>
              <a:off x="6704530" y="2636912"/>
              <a:ext cx="1251846" cy="119642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Hướng và kiểu dáng công trình</a:t>
              </a:r>
              <a:endParaRPr sz="1200">
                <a:solidFill>
                  <a:schemeClr val="lt1"/>
                </a:solidFill>
                <a:latin typeface="Arial"/>
                <a:ea typeface="Arial"/>
                <a:cs typeface="Arial"/>
                <a:sym typeface="Arial"/>
              </a:endParaRPr>
            </a:p>
          </p:txBody>
        </p:sp>
        <p:sp>
          <p:nvSpPr>
            <p:cNvPr id="154" name="Google Shape;154;p5"/>
            <p:cNvSpPr/>
            <p:nvPr/>
          </p:nvSpPr>
          <p:spPr>
            <a:xfrm>
              <a:off x="7552038" y="4176790"/>
              <a:ext cx="1268434" cy="1268434"/>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Chiếu sáng, ánh sáng ban ngày và điện</a:t>
              </a:r>
              <a:endParaRPr sz="1200">
                <a:solidFill>
                  <a:schemeClr val="lt1"/>
                </a:solidFill>
                <a:latin typeface="Arial"/>
                <a:ea typeface="Arial"/>
                <a:cs typeface="Arial"/>
                <a:sym typeface="Arial"/>
              </a:endParaRPr>
            </a:p>
          </p:txBody>
        </p:sp>
        <p:sp>
          <p:nvSpPr>
            <p:cNvPr id="155" name="Google Shape;155;p5"/>
            <p:cNvSpPr/>
            <p:nvPr/>
          </p:nvSpPr>
          <p:spPr>
            <a:xfrm>
              <a:off x="6718385" y="4680846"/>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Thông gió</a:t>
              </a:r>
              <a:endParaRPr sz="1200">
                <a:solidFill>
                  <a:schemeClr val="lt1"/>
                </a:solidFill>
                <a:latin typeface="Arial"/>
                <a:ea typeface="Arial"/>
                <a:cs typeface="Arial"/>
                <a:sym typeface="Arial"/>
              </a:endParaRPr>
            </a:p>
          </p:txBody>
        </p:sp>
        <p:sp>
          <p:nvSpPr>
            <p:cNvPr id="156" name="Google Shape;156;p5"/>
            <p:cNvSpPr/>
            <p:nvPr/>
          </p:nvSpPr>
          <p:spPr>
            <a:xfrm>
              <a:off x="5826579" y="4193378"/>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Sưởi ấm và làm lạnh</a:t>
              </a:r>
              <a:endParaRPr sz="1200">
                <a:solidFill>
                  <a:schemeClr val="lt1"/>
                </a:solidFill>
                <a:latin typeface="Arial"/>
                <a:ea typeface="Arial"/>
                <a:cs typeface="Arial"/>
                <a:sym typeface="Arial"/>
              </a:endParaRPr>
            </a:p>
          </p:txBody>
        </p:sp>
        <p:sp>
          <p:nvSpPr>
            <p:cNvPr id="157" name="Google Shape;157;p5"/>
            <p:cNvSpPr/>
            <p:nvPr/>
          </p:nvSpPr>
          <p:spPr>
            <a:xfrm>
              <a:off x="5826579" y="3082815"/>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Lựa chọn vật liệu</a:t>
              </a:r>
              <a:endParaRPr sz="1200">
                <a:solidFill>
                  <a:srgbClr val="191919"/>
                </a:solidFill>
                <a:latin typeface="Arial"/>
                <a:ea typeface="Arial"/>
                <a:cs typeface="Arial"/>
                <a:sym typeface="Arial"/>
              </a:endParaRPr>
            </a:p>
          </p:txBody>
        </p:sp>
        <p:sp>
          <p:nvSpPr>
            <p:cNvPr id="158" name="Google Shape;158;p5"/>
            <p:cNvSpPr/>
            <p:nvPr/>
          </p:nvSpPr>
          <p:spPr>
            <a:xfrm>
              <a:off x="6704530" y="2636912"/>
              <a:ext cx="1251846" cy="119642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Hướng và kiểu dáng công trình</a:t>
              </a:r>
              <a:endParaRPr sz="1200">
                <a:solidFill>
                  <a:srgbClr val="191919"/>
                </a:solidFill>
                <a:latin typeface="Arial"/>
                <a:ea typeface="Arial"/>
                <a:cs typeface="Arial"/>
                <a:sym typeface="Arial"/>
              </a:endParaRPr>
            </a:p>
          </p:txBody>
        </p:sp>
        <p:sp>
          <p:nvSpPr>
            <p:cNvPr id="159" name="Google Shape;159;p5"/>
            <p:cNvSpPr/>
            <p:nvPr/>
          </p:nvSpPr>
          <p:spPr>
            <a:xfrm>
              <a:off x="7564927" y="3083474"/>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Thiết kế địa điểm</a:t>
              </a:r>
              <a:endParaRPr sz="1200">
                <a:solidFill>
                  <a:srgbClr val="191919"/>
                </a:solidFill>
                <a:latin typeface="Arial"/>
                <a:ea typeface="Arial"/>
                <a:cs typeface="Arial"/>
                <a:sym typeface="Arial"/>
              </a:endParaRPr>
            </a:p>
          </p:txBody>
        </p:sp>
        <p:sp>
          <p:nvSpPr>
            <p:cNvPr id="160" name="Google Shape;160;p5"/>
            <p:cNvSpPr/>
            <p:nvPr/>
          </p:nvSpPr>
          <p:spPr>
            <a:xfrm>
              <a:off x="7552038" y="4176790"/>
              <a:ext cx="1268434" cy="1268434"/>
            </a:xfrm>
            <a:prstGeom prst="ellipse">
              <a:avLst/>
            </a:prstGeom>
            <a:noFill/>
            <a:ln w="25400" cap="flat" cmpd="sng">
              <a:solidFill>
                <a:srgbClr val="326868"/>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Chiếu sáng, ánh sáng ban ngày và điện</a:t>
              </a:r>
              <a:endParaRPr sz="1200">
                <a:solidFill>
                  <a:srgbClr val="191919"/>
                </a:solidFill>
                <a:latin typeface="Arial"/>
                <a:ea typeface="Arial"/>
                <a:cs typeface="Arial"/>
                <a:sym typeface="Arial"/>
              </a:endParaRPr>
            </a:p>
          </p:txBody>
        </p:sp>
        <p:sp>
          <p:nvSpPr>
            <p:cNvPr id="161" name="Google Shape;161;p5"/>
            <p:cNvSpPr/>
            <p:nvPr/>
          </p:nvSpPr>
          <p:spPr>
            <a:xfrm>
              <a:off x="6718385" y="4680846"/>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Thông gió</a:t>
              </a:r>
              <a:endParaRPr sz="1200">
                <a:solidFill>
                  <a:srgbClr val="191919"/>
                </a:solidFill>
                <a:latin typeface="Arial"/>
                <a:ea typeface="Arial"/>
                <a:cs typeface="Arial"/>
                <a:sym typeface="Arial"/>
              </a:endParaRPr>
            </a:p>
          </p:txBody>
        </p:sp>
        <p:sp>
          <p:nvSpPr>
            <p:cNvPr id="162" name="Google Shape;162;p5"/>
            <p:cNvSpPr/>
            <p:nvPr/>
          </p:nvSpPr>
          <p:spPr>
            <a:xfrm>
              <a:off x="5826579" y="4193378"/>
              <a:ext cx="1224136" cy="1224136"/>
            </a:xfrm>
            <a:prstGeom prst="ellipse">
              <a:avLst/>
            </a:prstGeom>
            <a:noFill/>
            <a:ln w="25400" cap="flat" cmpd="sng">
              <a:solidFill>
                <a:srgbClr val="32686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191919"/>
                  </a:solidFill>
                  <a:latin typeface="Arial"/>
                  <a:ea typeface="Arial"/>
                  <a:cs typeface="Arial"/>
                  <a:sym typeface="Arial"/>
                </a:rPr>
                <a:t>Sưởi ấm và làm lạnh</a:t>
              </a:r>
              <a:endParaRPr sz="1200">
                <a:solidFill>
                  <a:srgbClr val="191919"/>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533400" y="609600"/>
            <a:ext cx="77724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800"/>
              <a:buFont typeface="Arial"/>
              <a:buNone/>
            </a:pPr>
            <a:r>
              <a:rPr lang="en-US" sz="2400">
                <a:solidFill>
                  <a:srgbClr val="191919"/>
                </a:solidFill>
                <a:latin typeface="Arial"/>
                <a:ea typeface="Arial"/>
                <a:cs typeface="Arial"/>
                <a:sym typeface="Arial"/>
              </a:rPr>
              <a:t>IED – Mức độ nỗ lực </a:t>
            </a:r>
            <a:endParaRPr sz="2400">
              <a:solidFill>
                <a:srgbClr val="191919"/>
              </a:solidFill>
              <a:latin typeface="Arial"/>
              <a:ea typeface="Arial"/>
              <a:cs typeface="Arial"/>
              <a:sym typeface="Arial"/>
            </a:endParaRPr>
          </a:p>
        </p:txBody>
      </p:sp>
      <p:sp>
        <p:nvSpPr>
          <p:cNvPr id="170" name="Google Shape;170;p6"/>
          <p:cNvSpPr txBox="1">
            <a:spLocks noGrp="1"/>
          </p:cNvSpPr>
          <p:nvPr>
            <p:ph type="body" idx="1"/>
          </p:nvPr>
        </p:nvSpPr>
        <p:spPr>
          <a:xfrm>
            <a:off x="457200" y="5367597"/>
            <a:ext cx="8915400" cy="629816"/>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SzPts val="1800"/>
              <a:buFont typeface="Arial"/>
              <a:buNone/>
            </a:pPr>
            <a:r>
              <a:rPr lang="en-US" sz="2000"/>
              <a:t>- Bạn càng chần chừ, thì bạn chỉ có thể tác động ít hơn đối với thiết kế!</a:t>
            </a:r>
            <a:endParaRPr/>
          </a:p>
          <a:p>
            <a:pPr marL="0" lvl="1" indent="0" algn="l" rtl="0">
              <a:spcBef>
                <a:spcPts val="0"/>
              </a:spcBef>
              <a:spcAft>
                <a:spcPts val="0"/>
              </a:spcAft>
              <a:buSzPts val="1800"/>
              <a:buFont typeface="Arial"/>
              <a:buNone/>
            </a:pPr>
            <a:r>
              <a:rPr lang="en-US" sz="2000"/>
              <a:t>- Bạn càng chậm trễ, thì chi phí thay đổi thiết kế sẽ càng cao hơn!</a:t>
            </a:r>
            <a:endParaRPr/>
          </a:p>
          <a:p>
            <a:pPr marL="0" lvl="0" indent="0" algn="l" rtl="0">
              <a:lnSpc>
                <a:spcPct val="80000"/>
              </a:lnSpc>
              <a:spcBef>
                <a:spcPts val="0"/>
              </a:spcBef>
              <a:spcAft>
                <a:spcPts val="0"/>
              </a:spcAft>
              <a:buClr>
                <a:schemeClr val="dk1"/>
              </a:buClr>
              <a:buSzPts val="2480"/>
              <a:buNone/>
            </a:pPr>
            <a:endParaRPr sz="2000"/>
          </a:p>
        </p:txBody>
      </p:sp>
      <p:sp>
        <p:nvSpPr>
          <p:cNvPr id="171" name="Google Shape;171;p6"/>
          <p:cNvSpPr txBox="1"/>
          <p:nvPr/>
        </p:nvSpPr>
        <p:spPr>
          <a:xfrm>
            <a:off x="1676400" y="6019800"/>
            <a:ext cx="676875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CHẬM TRỄ LÀ ĐÁNH MẤT CƠ HỘI</a:t>
            </a:r>
            <a:endParaRPr sz="2400" b="1">
              <a:solidFill>
                <a:srgbClr val="FF0000"/>
              </a:solidFill>
              <a:latin typeface="Arial"/>
              <a:ea typeface="Arial"/>
              <a:cs typeface="Arial"/>
              <a:sym typeface="Arial"/>
            </a:endParaRPr>
          </a:p>
        </p:txBody>
      </p:sp>
      <p:sp>
        <p:nvSpPr>
          <p:cNvPr id="172" name="Google Shape;172;p6"/>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p:txBody>
      </p:sp>
      <p:pic>
        <p:nvPicPr>
          <p:cNvPr id="173" name="Google Shape;173;p6"/>
          <p:cNvPicPr preferRelativeResize="0"/>
          <p:nvPr/>
        </p:nvPicPr>
        <p:blipFill rotWithShape="1">
          <a:blip r:embed="rId3">
            <a:alphaModFix/>
          </a:blip>
          <a:srcRect/>
          <a:stretch/>
        </p:blipFill>
        <p:spPr>
          <a:xfrm>
            <a:off x="366507" y="1450598"/>
            <a:ext cx="8459138" cy="3940844"/>
          </a:xfrm>
          <a:prstGeom prst="rect">
            <a:avLst/>
          </a:prstGeom>
          <a:noFill/>
          <a:ln>
            <a:noFill/>
          </a:ln>
        </p:spPr>
      </p:pic>
      <p:graphicFrame>
        <p:nvGraphicFramePr>
          <p:cNvPr id="174" name="Google Shape;174;p6"/>
          <p:cNvGraphicFramePr/>
          <p:nvPr>
            <p:extLst>
              <p:ext uri="{D42A27DB-BD31-4B8C-83A1-F6EECF244321}">
                <p14:modId xmlns:p14="http://schemas.microsoft.com/office/powerpoint/2010/main" val="3314356871"/>
              </p:ext>
            </p:extLst>
          </p:nvPr>
        </p:nvGraphicFramePr>
        <p:xfrm>
          <a:off x="435782" y="1378590"/>
          <a:ext cx="8280875" cy="1188730"/>
        </p:xfrm>
        <a:graphic>
          <a:graphicData uri="http://schemas.openxmlformats.org/drawingml/2006/table">
            <a:tbl>
              <a:tblPr firstRow="1" bandRow="1">
                <a:noFill/>
                <a:tableStyleId>{6E6C6E52-4FB0-4949-A4C2-FE2AA0757B71}</a:tableStyleId>
              </a:tblPr>
              <a:tblGrid>
                <a:gridCol w="1656175">
                  <a:extLst>
                    <a:ext uri="{9D8B030D-6E8A-4147-A177-3AD203B41FA5}">
                      <a16:colId xmlns:a16="http://schemas.microsoft.com/office/drawing/2014/main" val="20000"/>
                    </a:ext>
                  </a:extLst>
                </a:gridCol>
                <a:gridCol w="1656175">
                  <a:extLst>
                    <a:ext uri="{9D8B030D-6E8A-4147-A177-3AD203B41FA5}">
                      <a16:colId xmlns:a16="http://schemas.microsoft.com/office/drawing/2014/main" val="20001"/>
                    </a:ext>
                  </a:extLst>
                </a:gridCol>
                <a:gridCol w="1656175">
                  <a:extLst>
                    <a:ext uri="{9D8B030D-6E8A-4147-A177-3AD203B41FA5}">
                      <a16:colId xmlns:a16="http://schemas.microsoft.com/office/drawing/2014/main" val="20002"/>
                    </a:ext>
                  </a:extLst>
                </a:gridCol>
                <a:gridCol w="1656175">
                  <a:extLst>
                    <a:ext uri="{9D8B030D-6E8A-4147-A177-3AD203B41FA5}">
                      <a16:colId xmlns:a16="http://schemas.microsoft.com/office/drawing/2014/main" val="20003"/>
                    </a:ext>
                  </a:extLst>
                </a:gridCol>
                <a:gridCol w="1656175">
                  <a:extLst>
                    <a:ext uri="{9D8B030D-6E8A-4147-A177-3AD203B41FA5}">
                      <a16:colId xmlns:a16="http://schemas.microsoft.com/office/drawing/2014/main" val="20004"/>
                    </a:ext>
                  </a:extLst>
                </a:gridCol>
              </a:tblGrid>
              <a:tr h="612650">
                <a:tc>
                  <a:txBody>
                    <a:bodyPr/>
                    <a:lstStyle/>
                    <a:p>
                      <a:pPr algn="ct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Giai đoạn 1: </a:t>
                      </a:r>
                      <a:r>
                        <a:rPr lang="en-US" sz="1800" baseline="0" smtClean="0">
                          <a:solidFill>
                            <a:srgbClr val="FFFF00"/>
                          </a:solidFill>
                          <a:latin typeface="Arial" panose="020B0604020202020204" pitchFamily="34" charset="0"/>
                        </a:rPr>
                        <a:t>Đánh giá và xác định mục tiêu</a:t>
                      </a:r>
                      <a:endParaRPr lang="en-US" sz="1800" dirty="0">
                        <a:solidFill>
                          <a:srgbClr val="FFFF00"/>
                        </a:solidFill>
                        <a:latin typeface="Arial" panose="020B0604020202020204" pitchFamily="34" charset="0"/>
                      </a:endParaRPr>
                    </a:p>
                  </a:txBody>
                  <a:tcPr marL="91450" marR="91450" marT="45725" marB="45725">
                    <a:solidFill>
                      <a:srgbClr val="000000"/>
                    </a:solidFill>
                  </a:tcPr>
                </a:tc>
                <a:tc>
                  <a:txBody>
                    <a:bodyPr/>
                    <a:lstStyle/>
                    <a:p>
                      <a:pPr marL="0" marR="0" lvl="0" indent="0" algn="ctr" rtl="0">
                        <a:spcBef>
                          <a:spcPts val="0"/>
                        </a:spcBef>
                        <a:spcAft>
                          <a:spcPts val="0"/>
                        </a:spcAft>
                        <a:buNone/>
                      </a:pP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Giai đoạn 2: </a:t>
                      </a:r>
                      <a:r>
                        <a:rPr lang="en-US" sz="1800" u="none" strike="noStrike" cap="none" smtClean="0">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Thiết</a:t>
                      </a:r>
                      <a:r>
                        <a:rPr lang="en-US" sz="1800" u="none" strike="noStrike" cap="none" baseline="0" smtClean="0">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 kế ý tưởng</a:t>
                      </a:r>
                      <a:endParaRPr sz="1800" u="none" strike="noStrike" cap="none">
                        <a:solidFill>
                          <a:srgbClr val="FFFF00"/>
                        </a:solidFill>
                        <a:latin typeface="Arial"/>
                        <a:ea typeface="Arial"/>
                        <a:cs typeface="Arial"/>
                        <a:sym typeface="Arial"/>
                      </a:endParaRPr>
                    </a:p>
                  </a:txBody>
                  <a:tcPr marL="91450" marR="91450" marT="45725" marB="45725">
                    <a:solidFill>
                      <a:srgbClr val="000000"/>
                    </a:solidFill>
                  </a:tcPr>
                </a:tc>
                <a:tc>
                  <a:txBody>
                    <a:bodyPr/>
                    <a:lstStyle/>
                    <a:p>
                      <a:pPr marL="0" marR="0" lvl="0" indent="0" algn="ctr" rtl="0">
                        <a:spcBef>
                          <a:spcPts val="0"/>
                        </a:spcBef>
                        <a:spcAft>
                          <a:spcPts val="0"/>
                        </a:spcAft>
                        <a:buNone/>
                      </a:pP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Giai đoạn 3: Phát triển thiết kế</a:t>
                      </a:r>
                      <a:endParaRPr sz="1800" u="none" strike="noStrike" cap="none">
                        <a:solidFill>
                          <a:srgbClr val="FFFF00"/>
                        </a:solidFill>
                        <a:latin typeface="Arial"/>
                        <a:ea typeface="Arial"/>
                        <a:cs typeface="Arial"/>
                        <a:sym typeface="Arial"/>
                      </a:endParaRPr>
                    </a:p>
                  </a:txBody>
                  <a:tcPr marL="91450" marR="91450" marT="45725" marB="45725">
                    <a:solidFill>
                      <a:srgbClr val="000000"/>
                    </a:solidFill>
                  </a:tcPr>
                </a:tc>
                <a:tc>
                  <a:txBody>
                    <a:bodyPr/>
                    <a:lstStyle/>
                    <a:p>
                      <a:pPr marL="0" marR="0" lvl="0" indent="0" algn="ctr" rtl="0">
                        <a:spcBef>
                          <a:spcPts val="0"/>
                        </a:spcBef>
                        <a:spcAft>
                          <a:spcPts val="0"/>
                        </a:spcAft>
                        <a:buNone/>
                      </a:pP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Giai đoạn 4: Hồ sơ </a:t>
                      </a:r>
                      <a:r>
                        <a:rPr lang="en-US" sz="1800" u="none" strike="noStrike" cap="none" smtClean="0">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thiết</a:t>
                      </a:r>
                      <a:r>
                        <a:rPr lang="en-US" sz="1800" u="none" strike="noStrike" cap="none" baseline="0" smtClean="0">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 kế </a:t>
                      </a:r>
                      <a:r>
                        <a:rPr lang="en-US" sz="1800" u="none" strike="noStrike" cap="none" smtClean="0">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kỹ </a:t>
                      </a: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thuật</a:t>
                      </a:r>
                      <a:endParaRPr sz="1800" u="none" strike="noStrike" cap="none">
                        <a:solidFill>
                          <a:srgbClr val="FFFF00"/>
                        </a:solidFill>
                        <a:latin typeface="Arial"/>
                        <a:ea typeface="Arial"/>
                        <a:cs typeface="Arial"/>
                        <a:sym typeface="Arial"/>
                      </a:endParaRPr>
                    </a:p>
                  </a:txBody>
                  <a:tcPr marL="91450" marR="91450" marT="45725" marB="45725">
                    <a:solidFill>
                      <a:srgbClr val="000000"/>
                    </a:solidFill>
                  </a:tcPr>
                </a:tc>
                <a:tc>
                  <a:txBody>
                    <a:bodyPr/>
                    <a:lstStyle/>
                    <a:p>
                      <a:pPr marL="0" marR="0" lvl="0" indent="0" algn="ctr" rtl="0">
                        <a:spcBef>
                          <a:spcPts val="0"/>
                        </a:spcBef>
                        <a:spcAft>
                          <a:spcPts val="0"/>
                        </a:spcAft>
                        <a:buNone/>
                      </a:pPr>
                      <a:r>
                        <a:rPr lang="en-US" sz="1800" u="none" strike="noStrike" cap="none">
                          <a:solidFill>
                            <a:srgbClr val="FFFF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Giai đoạn 5: Quản lý hợp đồng và  kiểm tra</a:t>
                      </a:r>
                      <a:endParaRPr sz="1800" u="none" strike="noStrike" cap="none">
                        <a:solidFill>
                          <a:srgbClr val="FFFF00"/>
                        </a:solidFill>
                        <a:latin typeface="Arial"/>
                        <a:ea typeface="Arial"/>
                        <a:cs typeface="Arial"/>
                        <a:sym typeface="Arial"/>
                      </a:endParaRPr>
                    </a:p>
                  </a:txBody>
                  <a:tcPr marL="91450" marR="91450" marT="45725" marB="45725">
                    <a:solidFill>
                      <a:srgbClr val="000000"/>
                    </a:solidFill>
                  </a:tcPr>
                </a:tc>
                <a:extLst>
                  <a:ext uri="{0D108BD9-81ED-4DB2-BD59-A6C34878D82A}">
                    <a16:rowId xmlns:a16="http://schemas.microsoft.com/office/drawing/2014/main" val="10000"/>
                  </a:ext>
                </a:extLst>
              </a:tr>
            </a:tbl>
          </a:graphicData>
        </a:graphic>
      </p:graphicFrame>
      <p:sp>
        <p:nvSpPr>
          <p:cNvPr id="175" name="Google Shape;175;p6"/>
          <p:cNvSpPr txBox="1"/>
          <p:nvPr/>
        </p:nvSpPr>
        <p:spPr>
          <a:xfrm>
            <a:off x="5551083" y="3682846"/>
            <a:ext cx="167225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Mức độ nỗ lực</a:t>
            </a:r>
            <a:endParaRPr sz="1800">
              <a:solidFill>
                <a:schemeClr val="dk1"/>
              </a:solidFill>
              <a:latin typeface="Arial"/>
              <a:ea typeface="Arial"/>
              <a:cs typeface="Arial"/>
              <a:sym typeface="Arial"/>
            </a:endParaRPr>
          </a:p>
        </p:txBody>
      </p:sp>
      <p:sp>
        <p:nvSpPr>
          <p:cNvPr id="176" name="Google Shape;176;p6"/>
          <p:cNvSpPr txBox="1"/>
          <p:nvPr/>
        </p:nvSpPr>
        <p:spPr>
          <a:xfrm>
            <a:off x="726547" y="3322806"/>
            <a:ext cx="2016224" cy="646331"/>
          </a:xfrm>
          <a:prstGeom prst="rect">
            <a:avLst/>
          </a:prstGeom>
          <a:solidFill>
            <a:srgbClr val="97979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Tiết kiệm năng lượng tiềm năng</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7"/>
          <p:cNvPicPr preferRelativeResize="0"/>
          <p:nvPr/>
        </p:nvPicPr>
        <p:blipFill rotWithShape="1">
          <a:blip r:embed="rId3">
            <a:alphaModFix/>
          </a:blip>
          <a:srcRect l="8621" t="3447" r="20459" b="10344"/>
          <a:stretch/>
        </p:blipFill>
        <p:spPr>
          <a:xfrm>
            <a:off x="4419600" y="867228"/>
            <a:ext cx="4629561" cy="3448000"/>
          </a:xfrm>
          <a:prstGeom prst="rect">
            <a:avLst/>
          </a:prstGeom>
          <a:solidFill>
            <a:srgbClr val="FFFFFF"/>
          </a:solidFill>
          <a:ln w="76200" cap="flat" cmpd="sng">
            <a:solidFill>
              <a:schemeClr val="lt1"/>
            </a:solidFill>
            <a:prstDash val="solid"/>
            <a:round/>
            <a:headEnd type="none" w="sm" len="sm"/>
            <a:tailEnd type="none" w="sm" len="sm"/>
          </a:ln>
        </p:spPr>
      </p:pic>
      <p:sp>
        <p:nvSpPr>
          <p:cNvPr id="182" name="Google Shape;182;p7"/>
          <p:cNvSpPr txBox="1">
            <a:spLocks noGrp="1"/>
          </p:cNvSpPr>
          <p:nvPr>
            <p:ph type="title"/>
          </p:nvPr>
        </p:nvSpPr>
        <p:spPr>
          <a:xfrm>
            <a:off x="533400" y="914400"/>
            <a:ext cx="4876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en-US">
                <a:solidFill>
                  <a:srgbClr val="191919"/>
                </a:solidFill>
              </a:rPr>
              <a:t>Những cơ hội và tác động</a:t>
            </a:r>
            <a:br>
              <a:rPr lang="en-US">
                <a:solidFill>
                  <a:srgbClr val="191919"/>
                </a:solidFill>
              </a:rPr>
            </a:br>
            <a:endParaRPr>
              <a:solidFill>
                <a:srgbClr val="191919"/>
              </a:solidFill>
            </a:endParaRPr>
          </a:p>
        </p:txBody>
      </p:sp>
      <p:sp>
        <p:nvSpPr>
          <p:cNvPr id="183" name="Google Shape;183;p7"/>
          <p:cNvSpPr txBox="1">
            <a:spLocks noGrp="1"/>
          </p:cNvSpPr>
          <p:nvPr>
            <p:ph type="sldNum" idx="4294967295"/>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8000"/>
              </a:buClr>
              <a:buSzPts val="1200"/>
              <a:buFont typeface="Verdana"/>
              <a:buNone/>
            </a:pPr>
            <a:fld id="{00000000-1234-1234-1234-123412341234}" type="slidenum">
              <a:rPr lang="en-US"/>
              <a:t>7</a:t>
            </a:fld>
            <a:endParaRPr/>
          </a:p>
        </p:txBody>
      </p:sp>
      <p:sp>
        <p:nvSpPr>
          <p:cNvPr id="184" name="Google Shape;184;p7"/>
          <p:cNvSpPr/>
          <p:nvPr/>
        </p:nvSpPr>
        <p:spPr>
          <a:xfrm>
            <a:off x="838200" y="76200"/>
            <a:ext cx="6477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a:p>
            <a:pPr marL="0" marR="0" lvl="0" indent="0" algn="l" rtl="0">
              <a:spcBef>
                <a:spcPts val="0"/>
              </a:spcBef>
              <a:spcAft>
                <a:spcPts val="0"/>
              </a:spcAft>
              <a:buNone/>
            </a:pPr>
            <a:endParaRPr sz="1800" b="1">
              <a:solidFill>
                <a:srgbClr val="73A3D1"/>
              </a:solidFill>
              <a:latin typeface="Arial"/>
              <a:ea typeface="Arial"/>
              <a:cs typeface="Arial"/>
              <a:sym typeface="Arial"/>
            </a:endParaRPr>
          </a:p>
        </p:txBody>
      </p:sp>
      <p:sp>
        <p:nvSpPr>
          <p:cNvPr id="185" name="Google Shape;185;p7"/>
          <p:cNvSpPr txBox="1"/>
          <p:nvPr/>
        </p:nvSpPr>
        <p:spPr>
          <a:xfrm>
            <a:off x="5146731" y="849622"/>
            <a:ext cx="339462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u="sng">
                <a:solidFill>
                  <a:schemeClr val="dk1"/>
                </a:solidFill>
                <a:latin typeface="Arial"/>
                <a:ea typeface="Arial"/>
                <a:cs typeface="Arial"/>
                <a:sym typeface="Arial"/>
              </a:rPr>
              <a:t>Chi phí toàn vòng đời công trình</a:t>
            </a:r>
            <a:endParaRPr sz="1400" b="1" u="sng">
              <a:solidFill>
                <a:schemeClr val="dk1"/>
              </a:solidFill>
              <a:latin typeface="Arial"/>
              <a:ea typeface="Arial"/>
              <a:cs typeface="Arial"/>
              <a:sym typeface="Arial"/>
            </a:endParaRPr>
          </a:p>
        </p:txBody>
      </p:sp>
      <p:sp>
        <p:nvSpPr>
          <p:cNvPr id="186" name="Google Shape;186;p7"/>
          <p:cNvSpPr txBox="1"/>
          <p:nvPr/>
        </p:nvSpPr>
        <p:spPr>
          <a:xfrm>
            <a:off x="6114639" y="1260944"/>
            <a:ext cx="120056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Thiết kế và thi công 1-2%</a:t>
            </a:r>
            <a:endParaRPr sz="1200">
              <a:solidFill>
                <a:schemeClr val="dk1"/>
              </a:solidFill>
              <a:latin typeface="Arial"/>
              <a:ea typeface="Arial"/>
              <a:cs typeface="Arial"/>
              <a:sym typeface="Arial"/>
            </a:endParaRPr>
          </a:p>
        </p:txBody>
      </p:sp>
      <p:sp>
        <p:nvSpPr>
          <p:cNvPr id="187" name="Google Shape;187;p7"/>
          <p:cNvSpPr txBox="1"/>
          <p:nvPr/>
        </p:nvSpPr>
        <p:spPr>
          <a:xfrm>
            <a:off x="7848600" y="1722609"/>
            <a:ext cx="1200561"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Bảo dưỡng và Năng lượng 10-20%</a:t>
            </a:r>
            <a:endParaRPr sz="1200">
              <a:solidFill>
                <a:schemeClr val="dk1"/>
              </a:solidFill>
              <a:latin typeface="Arial"/>
              <a:ea typeface="Arial"/>
              <a:cs typeface="Arial"/>
              <a:sym typeface="Arial"/>
            </a:endParaRPr>
          </a:p>
        </p:txBody>
      </p:sp>
      <p:sp>
        <p:nvSpPr>
          <p:cNvPr id="188" name="Google Shape;188;p7"/>
          <p:cNvSpPr txBox="1"/>
          <p:nvPr/>
        </p:nvSpPr>
        <p:spPr>
          <a:xfrm>
            <a:off x="4914079" y="3776507"/>
            <a:ext cx="1029522"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Lương nhân viên 80-85%</a:t>
            </a:r>
            <a:endParaRPr sz="1200">
              <a:solidFill>
                <a:schemeClr val="dk1"/>
              </a:solidFill>
              <a:latin typeface="Arial"/>
              <a:ea typeface="Arial"/>
              <a:cs typeface="Arial"/>
              <a:sym typeface="Arial"/>
            </a:endParaRPr>
          </a:p>
        </p:txBody>
      </p:sp>
      <p:sp>
        <p:nvSpPr>
          <p:cNvPr id="189" name="Google Shape;189;p7"/>
          <p:cNvSpPr txBox="1"/>
          <p:nvPr/>
        </p:nvSpPr>
        <p:spPr>
          <a:xfrm>
            <a:off x="457200" y="1533314"/>
            <a:ext cx="4075918" cy="2809463"/>
          </a:xfrm>
          <a:prstGeom prst="rect">
            <a:avLst/>
          </a:prstGeom>
          <a:noFill/>
          <a:ln>
            <a:noFill/>
          </a:ln>
        </p:spPr>
        <p:txBody>
          <a:bodyPr spcFirstLastPara="1" wrap="square" lIns="91425" tIns="45700" rIns="91425" bIns="45700" anchor="t" anchorCtr="0">
            <a:noAutofit/>
          </a:bodyPr>
          <a:lstStyle/>
          <a:p>
            <a:pPr marL="342900" marR="0" lvl="0" indent="-274320" algn="just" rtl="0">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Chi phí đầu tư của công trình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tăng thêm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so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với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chi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phí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xác định tại thiết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kế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cơ sở </a:t>
            </a:r>
            <a:r>
              <a:rPr lang="en-US" sz="1800" smtClean="0">
                <a:solidFill>
                  <a:srgbClr val="000000"/>
                </a:solidFill>
                <a:latin typeface="Arial"/>
                <a:ea typeface="Arial"/>
                <a:cs typeface="Arial"/>
                <a:sym typeface="Arial"/>
              </a:rPr>
              <a:t>– </a:t>
            </a:r>
            <a:r>
              <a:rPr lang="en-US" sz="1800" b="1">
                <a:solidFill>
                  <a:srgbClr val="000000"/>
                </a:solidFill>
                <a:latin typeface="Arial"/>
                <a:ea typeface="Arial"/>
                <a:cs typeface="Arial"/>
                <a:sym typeface="Arial"/>
              </a:rPr>
              <a:t>nhưng</a:t>
            </a:r>
            <a:r>
              <a:rPr lang="en-US" sz="1800">
                <a:solidFill>
                  <a:srgbClr val="000000"/>
                </a:solidFill>
                <a:latin typeface="Arial"/>
                <a:ea typeface="Arial"/>
                <a:cs typeface="Arial"/>
                <a:sym typeface="Arial"/>
              </a:rPr>
              <a:t> </a:t>
            </a:r>
            <a:r>
              <a:rPr lang="en-US" sz="1800" smtClean="0">
                <a:solidFill>
                  <a:srgbClr val="000000"/>
                </a:solidFill>
                <a:latin typeface="Arial"/>
                <a:ea typeface="Arial"/>
                <a:cs typeface="Arial"/>
                <a:sym typeface="Arial"/>
              </a:rPr>
              <a:t>chi phí tiết </a:t>
            </a:r>
            <a:r>
              <a:rPr lang="en-US" sz="1800">
                <a:solidFill>
                  <a:srgbClr val="000000"/>
                </a:solidFill>
                <a:latin typeface="Arial"/>
                <a:ea typeface="Arial"/>
                <a:cs typeface="Arial"/>
                <a:sym typeface="Arial"/>
              </a:rPr>
              <a:t>kiệm năng lượng trong toàn bộ vòng đời </a:t>
            </a:r>
            <a:r>
              <a:rPr lang="en-US" sz="1800" smtClean="0">
                <a:solidFill>
                  <a:srgbClr val="000000"/>
                </a:solidFill>
                <a:latin typeface="Arial"/>
                <a:ea typeface="Arial"/>
                <a:cs typeface="Arial"/>
                <a:sym typeface="Arial"/>
              </a:rPr>
              <a:t>của công </a:t>
            </a:r>
            <a:r>
              <a:rPr lang="en-US" sz="1800">
                <a:solidFill>
                  <a:srgbClr val="000000"/>
                </a:solidFill>
                <a:latin typeface="Arial"/>
                <a:ea typeface="Arial"/>
                <a:cs typeface="Arial"/>
                <a:sym typeface="Arial"/>
              </a:rPr>
              <a:t>trình đủ để bù đắp chi phí tăng thêm </a:t>
            </a:r>
            <a:endParaRPr/>
          </a:p>
          <a:p>
            <a:pPr marL="342900" marR="0" lvl="0" indent="-274320" algn="just" rtl="0">
              <a:spcBef>
                <a:spcPts val="360"/>
              </a:spcBef>
              <a:spcAft>
                <a:spcPts val="0"/>
              </a:spcAft>
              <a:buClr>
                <a:srgbClr val="000000"/>
              </a:buClr>
              <a:buSzPts val="1800"/>
              <a:buFont typeface="Arial"/>
              <a:buNone/>
            </a:pPr>
            <a:r>
              <a:rPr lang="en-US" sz="1800">
                <a:solidFill>
                  <a:srgbClr val="000000"/>
                </a:solidFill>
                <a:latin typeface="Arial"/>
                <a:ea typeface="Arial"/>
                <a:cs typeface="Arial"/>
                <a:sym typeface="Arial"/>
              </a:rPr>
              <a:t>•  </a:t>
            </a:r>
            <a:r>
              <a:rPr lang="en-US" sz="1800" smtClean="0">
                <a:solidFill>
                  <a:srgbClr val="000000"/>
                </a:solidFill>
                <a:latin typeface="Arial"/>
                <a:ea typeface="Arial"/>
                <a:cs typeface="Arial"/>
                <a:sym typeface="Arial"/>
              </a:rPr>
              <a:t>Chia sẻ rủi ro về tài chính dựa trên hiệu quả năng lượng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giữa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chủ </a:t>
            </a:r>
            <a:r>
              <a:rPr lang="en-US" sz="180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đầu tư </a:t>
            </a:r>
            <a:r>
              <a:rPr lang="en-US" sz="1800" smtClean="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và người thiết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kế</a:t>
            </a:r>
            <a:endParaRPr sz="1800">
              <a:solidFill>
                <a:srgbClr val="000000"/>
              </a:solidFill>
              <a:latin typeface="Arial"/>
              <a:ea typeface="Arial"/>
              <a:cs typeface="Arial"/>
              <a:sym typeface="Arial"/>
            </a:endParaRPr>
          </a:p>
        </p:txBody>
      </p:sp>
      <p:sp>
        <p:nvSpPr>
          <p:cNvPr id="190" name="Google Shape;190;p7"/>
          <p:cNvSpPr txBox="1"/>
          <p:nvPr/>
        </p:nvSpPr>
        <p:spPr>
          <a:xfrm>
            <a:off x="457200" y="4267200"/>
            <a:ext cx="8505693" cy="2031325"/>
          </a:xfrm>
          <a:prstGeom prst="rect">
            <a:avLst/>
          </a:prstGeom>
          <a:noFill/>
          <a:ln>
            <a:noFill/>
          </a:ln>
        </p:spPr>
        <p:txBody>
          <a:bodyPr spcFirstLastPara="1" wrap="square" lIns="91425" tIns="45700" rIns="91425" bIns="45700" anchor="t" anchorCtr="0">
            <a:spAutoFit/>
          </a:bodyPr>
          <a:lstStyle/>
          <a:p>
            <a:pPr marL="285750" lvl="0" indent="-285750">
              <a:buSzPts val="1800"/>
              <a:buFont typeface="Arial"/>
              <a:buChar char="•"/>
            </a:pPr>
            <a:r>
              <a:rPr lang="en-US" sz="1800" smtClean="0">
                <a:solidFill>
                  <a:srgbClr val="000000"/>
                </a:solidFill>
                <a:latin typeface="Arial"/>
                <a:ea typeface="Arial"/>
                <a:cs typeface="Arial"/>
                <a:sym typeface="Arial"/>
              </a:rPr>
              <a:t>Thời </a:t>
            </a:r>
            <a:r>
              <a:rPr lang="en-US" sz="1800">
                <a:solidFill>
                  <a:srgbClr val="000000"/>
                </a:solidFill>
                <a:latin typeface="Arial"/>
                <a:ea typeface="Arial"/>
                <a:cs typeface="Arial"/>
                <a:sym typeface="Arial"/>
              </a:rPr>
              <a:t>gian </a:t>
            </a:r>
            <a:r>
              <a:rPr lang="en-US" sz="1800" smtClean="0">
                <a:solidFill>
                  <a:srgbClr val="000000"/>
                </a:solidFill>
                <a:latin typeface="Arial"/>
                <a:ea typeface="Arial"/>
                <a:cs typeface="Arial"/>
                <a:sym typeface="Arial"/>
              </a:rPr>
              <a:t>dành cho việc thiết </a:t>
            </a:r>
            <a:r>
              <a:rPr lang="en-US" sz="1800">
                <a:solidFill>
                  <a:srgbClr val="000000"/>
                </a:solidFill>
                <a:latin typeface="Arial"/>
                <a:ea typeface="Arial"/>
                <a:cs typeface="Arial"/>
                <a:sym typeface="Arial"/>
              </a:rPr>
              <a:t>kế </a:t>
            </a:r>
            <a:r>
              <a:rPr lang="en-US" sz="1800" smtClean="0">
                <a:solidFill>
                  <a:srgbClr val="000000"/>
                </a:solidFill>
                <a:latin typeface="Arial"/>
                <a:ea typeface="Arial"/>
                <a:cs typeface="Arial"/>
                <a:sym typeface="Arial"/>
              </a:rPr>
              <a:t>và </a:t>
            </a:r>
            <a:r>
              <a:rPr lang="en-US" sz="1800">
                <a:solidFill>
                  <a:srgbClr val="000000"/>
                </a:solidFill>
                <a:latin typeface="Arial"/>
                <a:ea typeface="Arial"/>
                <a:cs typeface="Arial"/>
                <a:sym typeface="Arial"/>
              </a:rPr>
              <a:t>phát triển </a:t>
            </a:r>
            <a:r>
              <a:rPr lang="en-US" sz="1800"/>
              <a:t>ý tưởng tăng lên, </a:t>
            </a:r>
            <a:r>
              <a:rPr lang="en-US" sz="1800" b="1">
                <a:solidFill>
                  <a:srgbClr val="000000"/>
                </a:solidFill>
                <a:latin typeface="Arial"/>
                <a:ea typeface="Arial"/>
                <a:cs typeface="Arial"/>
                <a:sym typeface="Arial"/>
              </a:rPr>
              <a:t>nhưng</a:t>
            </a:r>
            <a:r>
              <a:rPr lang="en-US" sz="1800">
                <a:solidFill>
                  <a:srgbClr val="000000"/>
                </a:solidFill>
                <a:latin typeface="Arial"/>
                <a:ea typeface="Arial"/>
                <a:cs typeface="Arial"/>
                <a:sym typeface="Arial"/>
              </a:rPr>
              <a:t> kinh nghiệm cho thấy </a:t>
            </a:r>
            <a:r>
              <a:rPr lang="en-US" sz="1800" b="1" smtClean="0">
                <a:solidFill>
                  <a:srgbClr val="000000"/>
                </a:solidFill>
                <a:latin typeface="Arial"/>
                <a:ea typeface="Arial"/>
                <a:cs typeface="Arial"/>
                <a:sym typeface="Arial"/>
              </a:rPr>
              <a:t>sẽ </a:t>
            </a:r>
            <a:r>
              <a:rPr lang="en-US" sz="1800" b="1">
                <a:solidFill>
                  <a:srgbClr val="000000"/>
                </a:solidFill>
                <a:latin typeface="Arial"/>
                <a:ea typeface="Arial"/>
                <a:cs typeface="Arial"/>
                <a:sym typeface="Arial"/>
              </a:rPr>
              <a:t>tiết kiệm được thời gian và giảm thiểu các rắc rối</a:t>
            </a:r>
            <a:r>
              <a:rPr lang="en-US" sz="1800">
                <a:solidFill>
                  <a:srgbClr val="000000"/>
                </a:solidFill>
                <a:latin typeface="Arial"/>
                <a:ea typeface="Arial"/>
                <a:cs typeface="Arial"/>
                <a:sym typeface="Arial"/>
              </a:rPr>
              <a:t> trong giai đoạn </a:t>
            </a:r>
            <a:r>
              <a:rPr lang="en-US" sz="180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sau</a:t>
            </a:r>
            <a:r>
              <a:rPr lang="en-US" sz="1800">
                <a:solidFill>
                  <a:srgbClr val="000000"/>
                </a:solidFill>
                <a:latin typeface="Arial"/>
                <a:ea typeface="Arial"/>
                <a:cs typeface="Arial"/>
                <a:sym typeface="Arial"/>
              </a:rPr>
              <a:t>.</a:t>
            </a:r>
            <a:endParaRPr sz="180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Quy trình này tạo ra </a:t>
            </a:r>
            <a:r>
              <a:rPr lang="en-US" sz="1800" b="1">
                <a:solidFill>
                  <a:srgbClr val="000000"/>
                </a:solidFill>
                <a:latin typeface="Arial"/>
                <a:ea typeface="Arial"/>
                <a:cs typeface="Arial"/>
                <a:sym typeface="Arial"/>
              </a:rPr>
              <a:t>các công trình </a:t>
            </a:r>
            <a:r>
              <a:rPr lang="en-US" sz="1800" b="1" smtClean="0">
                <a:solidFill>
                  <a:srgbClr val="000000"/>
                </a:solidFill>
                <a:latin typeface="Arial"/>
                <a:ea typeface="Arial"/>
                <a:cs typeface="Arial"/>
                <a:sym typeface="Arial"/>
              </a:rPr>
              <a:t>có tiện nghi nhiệt tốt </a:t>
            </a:r>
            <a:r>
              <a:rPr lang="en-US" sz="1800" b="1">
                <a:solidFill>
                  <a:srgbClr val="000000"/>
                </a:solidFill>
                <a:latin typeface="Arial"/>
                <a:ea typeface="Arial"/>
                <a:cs typeface="Arial"/>
                <a:sym typeface="Arial"/>
              </a:rPr>
              <a:t>hơn</a:t>
            </a:r>
            <a:r>
              <a:rPr lang="en-US" sz="1800">
                <a:solidFill>
                  <a:srgbClr val="000000"/>
                </a:solidFill>
                <a:latin typeface="Arial"/>
                <a:ea typeface="Arial"/>
                <a:cs typeface="Arial"/>
                <a:sym typeface="Arial"/>
              </a:rPr>
              <a:t>, môi trường trong nhà </a:t>
            </a:r>
            <a:r>
              <a:rPr lang="en-US" sz="1800" b="1">
                <a:solidFill>
                  <a:srgbClr val="000000"/>
                </a:solidFill>
                <a:latin typeface="Arial"/>
                <a:ea typeface="Arial"/>
                <a:cs typeface="Arial"/>
                <a:sym typeface="Arial"/>
              </a:rPr>
              <a:t>có lợi cho sức khỏe </a:t>
            </a:r>
            <a:r>
              <a:rPr lang="en-US" sz="1800" b="1" smtClean="0">
                <a:solidFill>
                  <a:srgbClr val="000000"/>
                </a:solidFill>
                <a:latin typeface="Arial"/>
                <a:ea typeface="Arial"/>
                <a:cs typeface="Arial"/>
                <a:sym typeface="Arial"/>
              </a:rPr>
              <a:t>và </a:t>
            </a:r>
            <a:r>
              <a:rPr lang="en-US" sz="1800" b="1">
                <a:solidFill>
                  <a:srgbClr val="000000"/>
                </a:solidFill>
                <a:latin typeface="Arial"/>
                <a:ea typeface="Arial"/>
                <a:cs typeface="Arial"/>
                <a:sym typeface="Arial"/>
              </a:rPr>
              <a:t>tiện nghi </a:t>
            </a:r>
            <a:r>
              <a:rPr lang="en-US" sz="1800" b="1" smtClean="0"/>
              <a:t>nhiệt </a:t>
            </a:r>
            <a:r>
              <a:rPr lang="en-US" sz="1800" smtClean="0"/>
              <a:t>của người sử dụng</a:t>
            </a:r>
            <a:r>
              <a:rPr lang="en-US" sz="1800" smtClean="0">
                <a:solidFill>
                  <a:srgbClr val="000000"/>
                </a:solidFill>
                <a:sym typeface="Arial"/>
              </a:rPr>
              <a:t>.</a:t>
            </a:r>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Chi phí bảo dưỡng và thay thế giảm vì </a:t>
            </a:r>
            <a:r>
              <a:rPr lang="en-US" sz="1800" smtClean="0">
                <a:solidFill>
                  <a:srgbClr val="000000"/>
                </a:solidFill>
                <a:latin typeface="Arial"/>
                <a:ea typeface="Arial"/>
                <a:cs typeface="Arial"/>
                <a:sym typeface="Arial"/>
              </a:rPr>
              <a:t>máy móc, thiết bị tiết kiệm điện hơn </a:t>
            </a:r>
            <a:r>
              <a:rPr lang="en-US" sz="1800">
                <a:solidFill>
                  <a:srgbClr val="000000"/>
                </a:solidFill>
                <a:latin typeface="Arial"/>
                <a:ea typeface="Arial"/>
                <a:cs typeface="Arial"/>
                <a:sym typeface="Arial"/>
              </a:rPr>
              <a:t>và các thiết bị có hiệu suất cao hơn</a:t>
            </a:r>
            <a:endParaRPr sz="1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sldNum" idx="12"/>
          </p:nvPr>
        </p:nvSpPr>
        <p:spPr>
          <a:xfrm>
            <a:off x="3200400" y="6480175"/>
            <a:ext cx="2133600" cy="3206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8</a:t>
            </a:fld>
            <a:endParaRPr/>
          </a:p>
        </p:txBody>
      </p:sp>
      <p:sp>
        <p:nvSpPr>
          <p:cNvPr id="196" name="Google Shape;196;p8"/>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p:txBody>
      </p:sp>
      <p:grpSp>
        <p:nvGrpSpPr>
          <p:cNvPr id="197" name="Google Shape;197;p8"/>
          <p:cNvGrpSpPr/>
          <p:nvPr/>
        </p:nvGrpSpPr>
        <p:grpSpPr>
          <a:xfrm>
            <a:off x="347004" y="1905000"/>
            <a:ext cx="8568396" cy="1450777"/>
            <a:chOff x="347004" y="1600200"/>
            <a:chExt cx="8568396" cy="1450777"/>
          </a:xfrm>
        </p:grpSpPr>
        <p:sp>
          <p:nvSpPr>
            <p:cNvPr id="198" name="Google Shape;198;p8"/>
            <p:cNvSpPr/>
            <p:nvPr/>
          </p:nvSpPr>
          <p:spPr>
            <a:xfrm>
              <a:off x="4254500" y="2743200"/>
              <a:ext cx="4660900" cy="307777"/>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n-US" sz="1400" i="1">
                  <a:solidFill>
                    <a:srgbClr val="191919"/>
                  </a:solidFill>
                  <a:latin typeface="Arial"/>
                  <a:ea typeface="Arial"/>
                  <a:cs typeface="Arial"/>
                  <a:sym typeface="Arial"/>
                </a:rPr>
                <a:t>Các nhóm tư vấn trong giai đoạn thiết kế thông thường</a:t>
              </a:r>
              <a:endParaRPr sz="1400" i="1">
                <a:solidFill>
                  <a:srgbClr val="191919"/>
                </a:solidFill>
                <a:latin typeface="Arial"/>
                <a:ea typeface="Arial"/>
                <a:cs typeface="Arial"/>
                <a:sym typeface="Arial"/>
              </a:endParaRPr>
            </a:p>
          </p:txBody>
        </p:sp>
        <p:sp>
          <p:nvSpPr>
            <p:cNvPr id="199" name="Google Shape;199;p8"/>
            <p:cNvSpPr/>
            <p:nvPr/>
          </p:nvSpPr>
          <p:spPr>
            <a:xfrm>
              <a:off x="347004" y="1600200"/>
              <a:ext cx="1676400" cy="914400"/>
            </a:xfrm>
            <a:prstGeom prst="homePlate">
              <a:avLst>
                <a:gd name="adj" fmla="val 33333"/>
              </a:avLst>
            </a:prstGeom>
            <a:solidFill>
              <a:srgbClr val="D5EBEB"/>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Chuẩn bị thiết kế</a:t>
              </a:r>
              <a:endParaRPr sz="1400" b="1">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Chủ đầu tư</a:t>
              </a:r>
              <a:endParaRPr sz="1400">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Kiến trúc sư</a:t>
              </a:r>
              <a:endParaRPr sz="1400">
                <a:solidFill>
                  <a:srgbClr val="191919"/>
                </a:solidFill>
                <a:latin typeface="Arial"/>
                <a:ea typeface="Arial"/>
                <a:cs typeface="Arial"/>
                <a:sym typeface="Arial"/>
              </a:endParaRPr>
            </a:p>
          </p:txBody>
        </p:sp>
        <p:sp>
          <p:nvSpPr>
            <p:cNvPr id="200" name="Google Shape;200;p8"/>
            <p:cNvSpPr/>
            <p:nvPr/>
          </p:nvSpPr>
          <p:spPr>
            <a:xfrm>
              <a:off x="1676400" y="1600200"/>
              <a:ext cx="2133600" cy="914400"/>
            </a:xfrm>
            <a:prstGeom prst="chevron">
              <a:avLst>
                <a:gd name="adj" fmla="val 36110"/>
              </a:avLst>
            </a:prstGeom>
            <a:solidFill>
              <a:srgbClr val="A2C0E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TK ý tưởng &amp; TK sơ bộ</a:t>
              </a:r>
              <a:endParaRPr sz="1400" b="1">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Kiến trúc sư</a:t>
              </a:r>
              <a:endParaRPr sz="1400">
                <a:solidFill>
                  <a:srgbClr val="191919"/>
                </a:solidFill>
                <a:latin typeface="Arial"/>
                <a:ea typeface="Arial"/>
                <a:cs typeface="Arial"/>
                <a:sym typeface="Arial"/>
              </a:endParaRPr>
            </a:p>
          </p:txBody>
        </p:sp>
        <p:sp>
          <p:nvSpPr>
            <p:cNvPr id="201" name="Google Shape;201;p8"/>
            <p:cNvSpPr/>
            <p:nvPr/>
          </p:nvSpPr>
          <p:spPr>
            <a:xfrm>
              <a:off x="3529458" y="1600200"/>
              <a:ext cx="2033142" cy="914400"/>
            </a:xfrm>
            <a:prstGeom prst="chevron">
              <a:avLst>
                <a:gd name="adj" fmla="val 36110"/>
              </a:avLst>
            </a:prstGeom>
            <a:solidFill>
              <a:srgbClr val="00B0F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TKKTTC</a:t>
              </a:r>
              <a:endParaRPr sz="1400" b="1">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Kiến trúc sư</a:t>
              </a:r>
              <a:endParaRPr sz="1400">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kỹ sư</a:t>
              </a:r>
              <a:endParaRPr sz="1400">
                <a:solidFill>
                  <a:srgbClr val="191919"/>
                </a:solidFill>
                <a:latin typeface="Arial"/>
                <a:ea typeface="Arial"/>
                <a:cs typeface="Arial"/>
                <a:sym typeface="Arial"/>
              </a:endParaRPr>
            </a:p>
          </p:txBody>
        </p:sp>
        <p:sp>
          <p:nvSpPr>
            <p:cNvPr id="202" name="Google Shape;202;p8"/>
            <p:cNvSpPr/>
            <p:nvPr/>
          </p:nvSpPr>
          <p:spPr>
            <a:xfrm>
              <a:off x="5282058" y="1600200"/>
              <a:ext cx="1981200" cy="914400"/>
            </a:xfrm>
            <a:prstGeom prst="chevron">
              <a:avLst>
                <a:gd name="adj" fmla="val 36110"/>
              </a:avLst>
            </a:prstGeom>
            <a:solidFill>
              <a:srgbClr val="D8D8D8"/>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Xây dựng</a:t>
              </a:r>
              <a:endParaRPr sz="1400" b="1">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nhà thầu</a:t>
              </a:r>
              <a:endParaRPr sz="1400">
                <a:solidFill>
                  <a:srgbClr val="191919"/>
                </a:solidFill>
                <a:latin typeface="Arial"/>
                <a:ea typeface="Arial"/>
                <a:cs typeface="Arial"/>
                <a:sym typeface="Arial"/>
              </a:endParaRPr>
            </a:p>
          </p:txBody>
        </p:sp>
        <p:sp>
          <p:nvSpPr>
            <p:cNvPr id="203" name="Google Shape;203;p8"/>
            <p:cNvSpPr/>
            <p:nvPr/>
          </p:nvSpPr>
          <p:spPr>
            <a:xfrm>
              <a:off x="6934200" y="1600200"/>
              <a:ext cx="1981200" cy="914400"/>
            </a:xfrm>
            <a:prstGeom prst="chevron">
              <a:avLst>
                <a:gd name="adj" fmla="val 36110"/>
              </a:avLst>
            </a:prstGeom>
            <a:solidFill>
              <a:srgbClr val="A2C0E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Vận hành</a:t>
              </a:r>
              <a:endParaRPr sz="1400" b="1">
                <a:solidFill>
                  <a:srgbClr val="191919"/>
                </a:solidFill>
                <a:latin typeface="Arial"/>
                <a:ea typeface="Arial"/>
                <a:cs typeface="Arial"/>
                <a:sym typeface="Arial"/>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Người sử dụng</a:t>
              </a:r>
              <a:endParaRPr sz="1400">
                <a:solidFill>
                  <a:srgbClr val="191919"/>
                </a:solidFill>
                <a:latin typeface="Arial"/>
                <a:ea typeface="Arial"/>
                <a:cs typeface="Arial"/>
                <a:sym typeface="Arial"/>
              </a:endParaRPr>
            </a:p>
          </p:txBody>
        </p:sp>
      </p:grpSp>
      <p:grpSp>
        <p:nvGrpSpPr>
          <p:cNvPr id="204" name="Google Shape;204;p8"/>
          <p:cNvGrpSpPr/>
          <p:nvPr/>
        </p:nvGrpSpPr>
        <p:grpSpPr>
          <a:xfrm>
            <a:off x="381000" y="3962400"/>
            <a:ext cx="8763000" cy="1374577"/>
            <a:chOff x="381000" y="3962400"/>
            <a:chExt cx="8763000" cy="1374577"/>
          </a:xfrm>
        </p:grpSpPr>
        <p:sp>
          <p:nvSpPr>
            <p:cNvPr id="205" name="Google Shape;205;p8"/>
            <p:cNvSpPr/>
            <p:nvPr/>
          </p:nvSpPr>
          <p:spPr>
            <a:xfrm>
              <a:off x="4546029" y="5029200"/>
              <a:ext cx="45979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rgbClr val="191919"/>
                  </a:solidFill>
                  <a:latin typeface="Arial"/>
                  <a:ea typeface="Arial"/>
                  <a:cs typeface="Arial"/>
                  <a:sym typeface="Arial"/>
                </a:rPr>
                <a:t>Các nhóm tư vấn trong giai đoạn thiết kế tích hợp TKNL</a:t>
              </a:r>
              <a:endParaRPr sz="1400" i="1">
                <a:solidFill>
                  <a:srgbClr val="191919"/>
                </a:solidFill>
                <a:latin typeface="Arial"/>
                <a:ea typeface="Arial"/>
                <a:cs typeface="Arial"/>
                <a:sym typeface="Arial"/>
              </a:endParaRPr>
            </a:p>
          </p:txBody>
        </p:sp>
        <p:sp>
          <p:nvSpPr>
            <p:cNvPr id="206" name="Google Shape;206;p8"/>
            <p:cNvSpPr/>
            <p:nvPr/>
          </p:nvSpPr>
          <p:spPr>
            <a:xfrm>
              <a:off x="381000" y="3962400"/>
              <a:ext cx="1752600" cy="914400"/>
            </a:xfrm>
            <a:prstGeom prst="homePlate">
              <a:avLst>
                <a:gd name="adj" fmla="val 33333"/>
              </a:avLst>
            </a:prstGeom>
            <a:solidFill>
              <a:srgbClr val="D5EBEB"/>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Chuẩn bị thiết kế</a:t>
              </a:r>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nhóm tư vấn</a:t>
              </a:r>
              <a:endParaRPr sz="1400">
                <a:solidFill>
                  <a:srgbClr val="191919"/>
                </a:solidFill>
                <a:latin typeface="Arial"/>
                <a:ea typeface="Arial"/>
                <a:cs typeface="Arial"/>
                <a:sym typeface="Arial"/>
              </a:endParaRPr>
            </a:p>
          </p:txBody>
        </p:sp>
        <p:sp>
          <p:nvSpPr>
            <p:cNvPr id="207" name="Google Shape;207;p8"/>
            <p:cNvSpPr/>
            <p:nvPr/>
          </p:nvSpPr>
          <p:spPr>
            <a:xfrm>
              <a:off x="1794804" y="3962400"/>
              <a:ext cx="2091396" cy="914400"/>
            </a:xfrm>
            <a:prstGeom prst="chevron">
              <a:avLst>
                <a:gd name="adj" fmla="val 36110"/>
              </a:avLst>
            </a:prstGeom>
            <a:solidFill>
              <a:srgbClr val="A2C0E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TK ý tưởng &amp; TK sơ bộ</a:t>
              </a:r>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nhóm tư vấn</a:t>
              </a:r>
              <a:endParaRPr sz="1400">
                <a:solidFill>
                  <a:srgbClr val="191919"/>
                </a:solidFill>
                <a:latin typeface="Arial"/>
                <a:ea typeface="Arial"/>
                <a:cs typeface="Arial"/>
                <a:sym typeface="Arial"/>
              </a:endParaRPr>
            </a:p>
          </p:txBody>
        </p:sp>
        <p:sp>
          <p:nvSpPr>
            <p:cNvPr id="208" name="Google Shape;208;p8"/>
            <p:cNvSpPr/>
            <p:nvPr/>
          </p:nvSpPr>
          <p:spPr>
            <a:xfrm>
              <a:off x="3529458" y="3962400"/>
              <a:ext cx="2185542" cy="914400"/>
            </a:xfrm>
            <a:prstGeom prst="chevron">
              <a:avLst>
                <a:gd name="adj" fmla="val 36110"/>
              </a:avLst>
            </a:prstGeom>
            <a:solidFill>
              <a:srgbClr val="00B0F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TKKTTC</a:t>
              </a:r>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nhóm tư vấn</a:t>
              </a:r>
              <a:endParaRPr sz="1400">
                <a:solidFill>
                  <a:srgbClr val="191919"/>
                </a:solidFill>
                <a:latin typeface="Arial"/>
                <a:ea typeface="Arial"/>
                <a:cs typeface="Arial"/>
                <a:sym typeface="Arial"/>
              </a:endParaRPr>
            </a:p>
          </p:txBody>
        </p:sp>
        <p:sp>
          <p:nvSpPr>
            <p:cNvPr id="209" name="Google Shape;209;p8"/>
            <p:cNvSpPr/>
            <p:nvPr/>
          </p:nvSpPr>
          <p:spPr>
            <a:xfrm>
              <a:off x="5282058" y="3962400"/>
              <a:ext cx="1981200" cy="914400"/>
            </a:xfrm>
            <a:prstGeom prst="chevron">
              <a:avLst>
                <a:gd name="adj" fmla="val 36110"/>
              </a:avLst>
            </a:prstGeom>
            <a:solidFill>
              <a:srgbClr val="D8D8D8"/>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Xây dựng</a:t>
              </a:r>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Các nhóm tư vấn</a:t>
              </a:r>
              <a:endParaRPr sz="1400">
                <a:solidFill>
                  <a:srgbClr val="191919"/>
                </a:solidFill>
                <a:latin typeface="Arial"/>
                <a:ea typeface="Arial"/>
                <a:cs typeface="Arial"/>
                <a:sym typeface="Arial"/>
              </a:endParaRPr>
            </a:p>
          </p:txBody>
        </p:sp>
        <p:sp>
          <p:nvSpPr>
            <p:cNvPr id="210" name="Google Shape;210;p8"/>
            <p:cNvSpPr/>
            <p:nvPr/>
          </p:nvSpPr>
          <p:spPr>
            <a:xfrm>
              <a:off x="7047358" y="3962400"/>
              <a:ext cx="1981200" cy="914400"/>
            </a:xfrm>
            <a:prstGeom prst="chevron">
              <a:avLst>
                <a:gd name="adj" fmla="val 36110"/>
              </a:avLst>
            </a:prstGeom>
            <a:solidFill>
              <a:srgbClr val="A2C0E0"/>
            </a:solidFill>
            <a:ln w="25400" cap="flat" cmpd="sng">
              <a:solidFill>
                <a:schemeClr val="l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400" b="1">
                  <a:solidFill>
                    <a:srgbClr val="191919"/>
                  </a:solidFill>
                  <a:latin typeface="Arial"/>
                  <a:ea typeface="Arial"/>
                  <a:cs typeface="Arial"/>
                  <a:sym typeface="Arial"/>
                </a:rPr>
                <a:t>Vận hành</a:t>
              </a:r>
              <a:endParaRPr/>
            </a:p>
            <a:p>
              <a:pPr marL="0" marR="0" lvl="0" indent="0" algn="ctr" rtl="0">
                <a:spcBef>
                  <a:spcPts val="0"/>
                </a:spcBef>
                <a:spcAft>
                  <a:spcPts val="0"/>
                </a:spcAft>
                <a:buNone/>
              </a:pPr>
              <a:r>
                <a:rPr lang="en-US" sz="1400">
                  <a:solidFill>
                    <a:srgbClr val="191919"/>
                  </a:solidFill>
                  <a:latin typeface="Arial"/>
                  <a:ea typeface="Arial"/>
                  <a:cs typeface="Arial"/>
                  <a:sym typeface="Arial"/>
                </a:rPr>
                <a:t>Người sử dụng</a:t>
              </a:r>
              <a:endParaRPr sz="1400">
                <a:solidFill>
                  <a:srgbClr val="191919"/>
                </a:solidFill>
                <a:latin typeface="Arial"/>
                <a:ea typeface="Arial"/>
                <a:cs typeface="Arial"/>
                <a:sym typeface="Arial"/>
              </a:endParaRPr>
            </a:p>
          </p:txBody>
        </p:sp>
      </p:grpSp>
      <p:sp>
        <p:nvSpPr>
          <p:cNvPr id="211" name="Google Shape;211;p8"/>
          <p:cNvSpPr txBox="1"/>
          <p:nvPr/>
        </p:nvSpPr>
        <p:spPr>
          <a:xfrm>
            <a:off x="457200" y="5257800"/>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3A3D1"/>
              </a:buClr>
              <a:buSzPts val="2400"/>
              <a:buFont typeface="Arial"/>
              <a:buNone/>
            </a:pPr>
            <a:r>
              <a:rPr lang="en-US" sz="2400" b="1" cap="none">
                <a:solidFill>
                  <a:srgbClr val="73A3D1"/>
                </a:solidFill>
                <a:latin typeface="Arial"/>
                <a:ea typeface="Arial"/>
                <a:cs typeface="Arial"/>
                <a:sym typeface="Arial"/>
              </a:rPr>
              <a:t>BAO GỒM NHIỀU NHÓM THAM GIA NGAY TỪ BAN ĐẦU</a:t>
            </a:r>
            <a:endParaRPr sz="2400" b="1" cap="none">
              <a:solidFill>
                <a:srgbClr val="73A3D1"/>
              </a:solidFill>
              <a:latin typeface="Arial"/>
              <a:ea typeface="Arial"/>
              <a:cs typeface="Arial"/>
              <a:sym typeface="Arial"/>
            </a:endParaRPr>
          </a:p>
        </p:txBody>
      </p:sp>
      <p:sp>
        <p:nvSpPr>
          <p:cNvPr id="212" name="Google Shape;212;p8"/>
          <p:cNvSpPr txBox="1"/>
          <p:nvPr/>
        </p:nvSpPr>
        <p:spPr>
          <a:xfrm>
            <a:off x="2743200" y="990600"/>
            <a:ext cx="4191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91919"/>
                </a:solidFill>
                <a:latin typeface="Arial"/>
                <a:ea typeface="Arial"/>
                <a:cs typeface="Arial"/>
                <a:sym typeface="Arial"/>
              </a:rPr>
              <a:t>Các nhóm tư vấn thiết kế</a:t>
            </a:r>
            <a:endParaRPr sz="2400" b="1">
              <a:solidFill>
                <a:srgbClr val="19191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152400" y="990600"/>
            <a:ext cx="8991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2400" dirty="0">
                <a:solidFill>
                  <a:srgbClr val="191919"/>
                </a:solidFill>
                <a:latin typeface="Arial"/>
                <a:ea typeface="Arial"/>
                <a:cs typeface="Arial"/>
                <a:sym typeface="Arial"/>
              </a:rPr>
              <a:t>So </a:t>
            </a:r>
            <a:r>
              <a:rPr lang="en-US" sz="2400" dirty="0" err="1">
                <a:solidFill>
                  <a:srgbClr val="191919"/>
                </a:solidFill>
                <a:latin typeface="Arial"/>
                <a:ea typeface="Arial"/>
                <a:cs typeface="Arial"/>
                <a:sym typeface="Arial"/>
              </a:rPr>
              <a:t>sánh</a:t>
            </a:r>
            <a:r>
              <a:rPr lang="en-US" sz="2400" dirty="0">
                <a:solidFill>
                  <a:srgbClr val="191919"/>
                </a:solidFill>
                <a:latin typeface="Arial"/>
                <a:ea typeface="Arial"/>
                <a:cs typeface="Arial"/>
                <a:sym typeface="Arial"/>
              </a:rPr>
              <a:t> </a:t>
            </a:r>
            <a:r>
              <a:rPr lang="en-US" sz="2400" dirty="0" err="1">
                <a:solidFill>
                  <a:srgbClr val="191919"/>
                </a:solidFill>
                <a:latin typeface="Arial"/>
                <a:ea typeface="Arial"/>
                <a:cs typeface="Arial"/>
                <a:sym typeface="Arial"/>
              </a:rPr>
              <a:t>quy</a:t>
            </a:r>
            <a:r>
              <a:rPr lang="en-US" sz="2400" dirty="0">
                <a:solidFill>
                  <a:srgbClr val="191919"/>
                </a:solidFill>
                <a:latin typeface="Arial"/>
                <a:ea typeface="Arial"/>
                <a:cs typeface="Arial"/>
                <a:sym typeface="Arial"/>
              </a:rPr>
              <a:t> </a:t>
            </a:r>
            <a:r>
              <a:rPr lang="en-US" sz="2400" dirty="0" err="1">
                <a:solidFill>
                  <a:srgbClr val="191919"/>
                </a:solidFill>
                <a:latin typeface="Arial"/>
                <a:ea typeface="Arial"/>
                <a:cs typeface="Arial"/>
                <a:sym typeface="Arial"/>
              </a:rPr>
              <a:t>trình</a:t>
            </a:r>
            <a:r>
              <a:rPr lang="en-US" sz="2400" dirty="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thiết</a:t>
            </a:r>
            <a:r>
              <a:rPr lang="en-US" sz="2400" dirty="0" smtClean="0">
                <a:solidFill>
                  <a:srgbClr val="191919"/>
                </a:solidFill>
                <a:latin typeface="Arial"/>
                <a:ea typeface="Arial"/>
                <a:cs typeface="Arial"/>
                <a:sym typeface="Arial"/>
              </a:rPr>
              <a:t> </a:t>
            </a:r>
            <a:r>
              <a:rPr lang="en-US" sz="2400" dirty="0" err="1">
                <a:solidFill>
                  <a:srgbClr val="191919"/>
                </a:solidFill>
                <a:latin typeface="Arial"/>
                <a:ea typeface="Arial"/>
                <a:cs typeface="Arial"/>
                <a:sym typeface="Arial"/>
              </a:rPr>
              <a:t>kế</a:t>
            </a:r>
            <a:r>
              <a:rPr lang="en-US" sz="2400" dirty="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tích</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hợp</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và</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thiết</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kế</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thông</a:t>
            </a:r>
            <a:r>
              <a:rPr lang="en-US" sz="2400" dirty="0" smtClean="0">
                <a:solidFill>
                  <a:srgbClr val="191919"/>
                </a:solidFill>
                <a:latin typeface="Arial"/>
                <a:ea typeface="Arial"/>
                <a:cs typeface="Arial"/>
                <a:sym typeface="Arial"/>
              </a:rPr>
              <a:t> </a:t>
            </a:r>
            <a:r>
              <a:rPr lang="en-US" sz="2400" dirty="0" err="1" smtClean="0">
                <a:solidFill>
                  <a:srgbClr val="191919"/>
                </a:solidFill>
                <a:latin typeface="Arial"/>
                <a:ea typeface="Arial"/>
                <a:cs typeface="Arial"/>
                <a:sym typeface="Arial"/>
              </a:rPr>
              <a:t>thường</a:t>
            </a:r>
            <a:endParaRPr sz="2400" dirty="0">
              <a:solidFill>
                <a:srgbClr val="191919"/>
              </a:solidFill>
              <a:latin typeface="Arial"/>
              <a:ea typeface="Arial"/>
              <a:cs typeface="Arial"/>
              <a:sym typeface="Arial"/>
            </a:endParaRPr>
          </a:p>
        </p:txBody>
      </p:sp>
      <p:sp>
        <p:nvSpPr>
          <p:cNvPr id="220" name="Google Shape;220;p9"/>
          <p:cNvSpPr txBox="1">
            <a:spLocks noGrp="1"/>
          </p:cNvSpPr>
          <p:nvPr>
            <p:ph type="body" idx="2"/>
          </p:nvPr>
        </p:nvSpPr>
        <p:spPr>
          <a:xfrm>
            <a:off x="5105400" y="5589240"/>
            <a:ext cx="3859088" cy="667544"/>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1800"/>
              <a:buFont typeface="Arial"/>
              <a:buNone/>
            </a:pPr>
            <a:r>
              <a:rPr lang="en-US" sz="2000" b="0">
                <a:solidFill>
                  <a:schemeClr val="dk1"/>
                </a:solidFill>
                <a:latin typeface="Arial"/>
                <a:ea typeface="Arial"/>
                <a:cs typeface="Arial"/>
                <a:sym typeface="Arial"/>
              </a:rPr>
              <a:t>Quy trình thiết kế phổ biến ở Việt Nam hiện nay</a:t>
            </a:r>
            <a:endParaRPr sz="2000" b="0">
              <a:solidFill>
                <a:schemeClr val="dk1"/>
              </a:solidFill>
              <a:latin typeface="Arial"/>
              <a:ea typeface="Arial"/>
              <a:cs typeface="Arial"/>
              <a:sym typeface="Arial"/>
            </a:endParaRPr>
          </a:p>
        </p:txBody>
      </p:sp>
      <p:sp>
        <p:nvSpPr>
          <p:cNvPr id="221" name="Google Shape;221;p9"/>
          <p:cNvSpPr txBox="1"/>
          <p:nvPr/>
        </p:nvSpPr>
        <p:spPr>
          <a:xfrm>
            <a:off x="467544" y="5589240"/>
            <a:ext cx="3418656" cy="6675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Quy trình thiết kế lý tưởng trong tương lai ở Việt Nam</a:t>
            </a:r>
            <a:endParaRPr sz="2000">
              <a:solidFill>
                <a:schemeClr val="dk1"/>
              </a:solidFill>
              <a:latin typeface="Arial"/>
              <a:ea typeface="Arial"/>
              <a:cs typeface="Arial"/>
              <a:sym typeface="Arial"/>
            </a:endParaRPr>
          </a:p>
        </p:txBody>
      </p:sp>
      <p:sp>
        <p:nvSpPr>
          <p:cNvPr id="222" name="Google Shape;222;p9"/>
          <p:cNvSpPr/>
          <p:nvPr/>
        </p:nvSpPr>
        <p:spPr>
          <a:xfrm rot="10800000">
            <a:off x="3707904" y="5589240"/>
            <a:ext cx="1397496" cy="576064"/>
          </a:xfrm>
          <a:prstGeom prst="rightArrow">
            <a:avLst>
              <a:gd name="adj1" fmla="val 50000"/>
              <a:gd name="adj2"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sp>
        <p:nvSpPr>
          <p:cNvPr id="223" name="Google Shape;223;p9"/>
          <p:cNvSpPr/>
          <p:nvPr/>
        </p:nvSpPr>
        <p:spPr>
          <a:xfrm>
            <a:off x="838200" y="76200"/>
            <a:ext cx="6477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3A3D1"/>
                </a:solidFill>
                <a:latin typeface="Arial"/>
                <a:ea typeface="Arial"/>
                <a:cs typeface="Arial"/>
                <a:sym typeface="Arial"/>
              </a:rPr>
              <a:t>Thiết kế tích hợp tiết kiệm năng lượng là gì</a:t>
            </a:r>
            <a:endParaRPr sz="2400" b="1">
              <a:solidFill>
                <a:srgbClr val="73A3D1"/>
              </a:solidFill>
              <a:latin typeface="Arial"/>
              <a:ea typeface="Arial"/>
              <a:cs typeface="Arial"/>
              <a:sym typeface="Arial"/>
            </a:endParaRPr>
          </a:p>
        </p:txBody>
      </p:sp>
      <p:graphicFrame>
        <p:nvGraphicFramePr>
          <p:cNvPr id="224" name="Google Shape;224;p9"/>
          <p:cNvGraphicFramePr/>
          <p:nvPr/>
        </p:nvGraphicFramePr>
        <p:xfrm>
          <a:off x="278632" y="1828800"/>
          <a:ext cx="8712950" cy="3490060"/>
        </p:xfrm>
        <a:graphic>
          <a:graphicData uri="http://schemas.openxmlformats.org/drawingml/2006/table">
            <a:tbl>
              <a:tblPr firstRow="1" bandRow="1">
                <a:noFill/>
                <a:tableStyleId>{6E6C6E52-4FB0-4949-A4C2-FE2AA0757B71}</a:tableStyleId>
              </a:tblPr>
              <a:tblGrid>
                <a:gridCol w="4356475">
                  <a:extLst>
                    <a:ext uri="{9D8B030D-6E8A-4147-A177-3AD203B41FA5}">
                      <a16:colId xmlns:a16="http://schemas.microsoft.com/office/drawing/2014/main" val="20000"/>
                    </a:ext>
                  </a:extLst>
                </a:gridCol>
                <a:gridCol w="4356475">
                  <a:extLst>
                    <a:ext uri="{9D8B030D-6E8A-4147-A177-3AD203B41FA5}">
                      <a16:colId xmlns:a16="http://schemas.microsoft.com/office/drawing/2014/main" val="20001"/>
                    </a:ext>
                  </a:extLst>
                </a:gridCol>
              </a:tblGrid>
              <a:tr h="210200">
                <a:tc>
                  <a:txBody>
                    <a:bodyPr/>
                    <a:lstStyle/>
                    <a:p>
                      <a:pPr marL="0" marR="0" lvl="0" indent="0" algn="l" rtl="0">
                        <a:spcBef>
                          <a:spcPts val="0"/>
                        </a:spcBef>
                        <a:spcAft>
                          <a:spcPts val="0"/>
                        </a:spcAft>
                        <a:buNone/>
                      </a:pPr>
                      <a:r>
                        <a:rPr lang="en-US" sz="1300" u="none" strike="noStrike" cap="none" dirty="0" err="1">
                          <a:solidFill>
                            <a:srgbClr val="000000"/>
                          </a:solidFill>
                          <a:latin typeface="Arial"/>
                          <a:ea typeface="Arial"/>
                          <a:cs typeface="Arial"/>
                          <a:sym typeface="Arial"/>
                        </a:rPr>
                        <a:t>Quy</a:t>
                      </a:r>
                      <a:r>
                        <a:rPr lang="en-US" sz="1300" u="none" strike="noStrike" cap="none" dirty="0">
                          <a:solidFill>
                            <a:srgbClr val="000000"/>
                          </a:solidFill>
                          <a:latin typeface="Arial"/>
                          <a:ea typeface="Arial"/>
                          <a:cs typeface="Arial"/>
                          <a:sym typeface="Arial"/>
                        </a:rPr>
                        <a:t> </a:t>
                      </a:r>
                      <a:r>
                        <a:rPr lang="en-US" sz="1300" u="none" strike="noStrike" cap="none" dirty="0" err="1">
                          <a:solidFill>
                            <a:srgbClr val="000000"/>
                          </a:solidFill>
                          <a:latin typeface="Arial"/>
                          <a:ea typeface="Arial"/>
                          <a:cs typeface="Arial"/>
                          <a:sym typeface="Arial"/>
                        </a:rPr>
                        <a:t>trình</a:t>
                      </a:r>
                      <a:r>
                        <a:rPr lang="en-US" sz="1300" u="none" strike="noStrike" cap="none" dirty="0">
                          <a:solidFill>
                            <a:srgbClr val="000000"/>
                          </a:solidFill>
                          <a:latin typeface="Arial"/>
                          <a:ea typeface="Arial"/>
                          <a:cs typeface="Arial"/>
                          <a:sym typeface="Arial"/>
                        </a:rPr>
                        <a:t> </a:t>
                      </a:r>
                      <a:r>
                        <a:rPr lang="en-US" sz="1300" u="none" strike="noStrike" cap="none" dirty="0" err="1">
                          <a:solidFill>
                            <a:srgbClr val="000000"/>
                          </a:solidFill>
                          <a:latin typeface="Arial"/>
                          <a:ea typeface="Arial"/>
                          <a:cs typeface="Arial"/>
                          <a:sym typeface="Arial"/>
                        </a:rPr>
                        <a:t>thiết</a:t>
                      </a:r>
                      <a:r>
                        <a:rPr lang="en-US" sz="1300" u="none" strike="noStrike" cap="none" dirty="0">
                          <a:solidFill>
                            <a:srgbClr val="000000"/>
                          </a:solidFill>
                          <a:latin typeface="Arial"/>
                          <a:ea typeface="Arial"/>
                          <a:cs typeface="Arial"/>
                          <a:sym typeface="Arial"/>
                        </a:rPr>
                        <a:t> </a:t>
                      </a:r>
                      <a:r>
                        <a:rPr lang="en-US" sz="1300" u="none" strike="noStrike" cap="none" dirty="0" err="1">
                          <a:solidFill>
                            <a:srgbClr val="000000"/>
                          </a:solidFill>
                          <a:latin typeface="Arial"/>
                          <a:ea typeface="Arial"/>
                          <a:cs typeface="Arial"/>
                          <a:sym typeface="Arial"/>
                        </a:rPr>
                        <a:t>kế</a:t>
                      </a:r>
                      <a:r>
                        <a:rPr lang="en-US" sz="1300" u="none" strike="noStrike" cap="none" dirty="0">
                          <a:solidFill>
                            <a:srgbClr val="000000"/>
                          </a:solidFill>
                          <a:latin typeface="Arial"/>
                          <a:ea typeface="Arial"/>
                          <a:cs typeface="Arial"/>
                          <a:sym typeface="Arial"/>
                        </a:rPr>
                        <a:t> </a:t>
                      </a:r>
                      <a:r>
                        <a:rPr lang="en-US" sz="1300" u="none" strike="noStrike" cap="none" dirty="0" err="1">
                          <a:solidFill>
                            <a:srgbClr val="000000"/>
                          </a:solidFill>
                          <a:latin typeface="Arial"/>
                          <a:ea typeface="Arial"/>
                          <a:cs typeface="Arial"/>
                          <a:sym typeface="Arial"/>
                        </a:rPr>
                        <a:t>tích</a:t>
                      </a:r>
                      <a:r>
                        <a:rPr lang="en-US" sz="1300" u="none" strike="noStrike" cap="none" dirty="0">
                          <a:solidFill>
                            <a:srgbClr val="000000"/>
                          </a:solidFill>
                          <a:latin typeface="Arial"/>
                          <a:ea typeface="Arial"/>
                          <a:cs typeface="Arial"/>
                          <a:sym typeface="Arial"/>
                        </a:rPr>
                        <a:t> </a:t>
                      </a:r>
                      <a:r>
                        <a:rPr lang="en-US" sz="1300" u="none" strike="noStrike" cap="none" dirty="0" err="1">
                          <a:solidFill>
                            <a:srgbClr val="000000"/>
                          </a:solidFill>
                          <a:latin typeface="Arial"/>
                          <a:ea typeface="Arial"/>
                          <a:cs typeface="Arial"/>
                          <a:sym typeface="Arial"/>
                        </a:rPr>
                        <a:t>hợp</a:t>
                      </a:r>
                      <a:endParaRPr sz="1300" dirty="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solidFill>
                      <a:srgbClr val="CCFF33"/>
                    </a:solidFill>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Quy trình thiết kế thông thường</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solidFill>
                      <a:srgbClr val="CCFF33"/>
                    </a:solidFill>
                  </a:tcPr>
                </a:tc>
                <a:extLst>
                  <a:ext uri="{0D108BD9-81ED-4DB2-BD59-A6C34878D82A}">
                    <a16:rowId xmlns:a16="http://schemas.microsoft.com/office/drawing/2014/main" val="10000"/>
                  </a:ext>
                </a:extLst>
              </a:tr>
              <a:tr h="3540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Tập hợp các thành viên ngay từ đầu</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Yêu cầu sự tham gia của các thành viên trong nhóm chỉ khi cần thiết</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1"/>
                  </a:ext>
                </a:extLst>
              </a:tr>
              <a:tr h="3540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Đầu tư sớm vào thời gian và năng lượng với chi phí chuyển nhượng ban đầu</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Dành ít thời gian, năng lượng và hợp tác còn lỏng lẻo trong các giai đoạn đầu tiên</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2"/>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Quyết định đưa ra chịu ảnh hưởng của cả nhóm</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Nhiều quyết định đưa ra bởi một vài người</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3"/>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Quy trình lặp lại toàn diện</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Quy trình tiếp nối và liên tục</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4"/>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Tư tưởng xem xét tổng thể các hệ thống</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Từng hệ thống thường được xem xét riêng</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5"/>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Cho phép tối ưu hóa toàn diện </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Hạn chế về tối ưu hóa gượng ép</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6"/>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Tìm kiếm/Hướng tới nguồn lực tổng thể</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Nguồn lực tổng thể khó phát huy</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7"/>
                  </a:ext>
                </a:extLst>
              </a:tr>
              <a:tr h="283250">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Tính chi phí theo vòng đời công trình</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Tập trung vào các chi phí trả trước</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8"/>
                  </a:ext>
                </a:extLst>
              </a:tr>
              <a:tr h="354050">
                <a:tc>
                  <a:txBody>
                    <a:bodyPr/>
                    <a:lstStyle/>
                    <a:p>
                      <a:pPr marL="0" marR="0" lvl="0" indent="0" algn="l" rtl="0">
                        <a:spcBef>
                          <a:spcPts val="0"/>
                        </a:spcBef>
                        <a:spcAft>
                          <a:spcPts val="0"/>
                        </a:spcAft>
                        <a:buNone/>
                      </a:pPr>
                      <a:r>
                        <a:rPr lang="en-US" sz="1300" dirty="0" err="1">
                          <a:solidFill>
                            <a:srgbClr val="000000"/>
                          </a:solidFill>
                          <a:latin typeface="Arial"/>
                          <a:ea typeface="Arial"/>
                          <a:cs typeface="Arial"/>
                          <a:sym typeface="Arial"/>
                        </a:rPr>
                        <a:t>Quy</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trình</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vẫn</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tiếp</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tục</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sau</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khi</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đưa</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công</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trình</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vào</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sử</a:t>
                      </a:r>
                      <a:r>
                        <a:rPr lang="en-US" sz="1300" dirty="0">
                          <a:solidFill>
                            <a:srgbClr val="000000"/>
                          </a:solidFill>
                          <a:latin typeface="Arial"/>
                          <a:ea typeface="Arial"/>
                          <a:cs typeface="Arial"/>
                          <a:sym typeface="Arial"/>
                        </a:rPr>
                        <a:t> </a:t>
                      </a:r>
                      <a:r>
                        <a:rPr lang="en-US" sz="1300" dirty="0" err="1">
                          <a:solidFill>
                            <a:srgbClr val="000000"/>
                          </a:solidFill>
                          <a:latin typeface="Arial"/>
                          <a:ea typeface="Arial"/>
                          <a:cs typeface="Arial"/>
                          <a:sym typeface="Arial"/>
                        </a:rPr>
                        <a:t>dụng</a:t>
                      </a:r>
                      <a:endParaRPr sz="1300" dirty="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tc>
                  <a:txBody>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Thường kết thúc khi xây dựng xong công trình</a:t>
                      </a:r>
                      <a:endParaRPr sz="1300">
                        <a:solidFill>
                          <a:srgbClr val="000000"/>
                        </a:solidFill>
                        <a:latin typeface="Arial"/>
                        <a:ea typeface="Arial"/>
                        <a:cs typeface="Arial"/>
                        <a:sym typeface="Arial"/>
                      </a:endParaRPr>
                    </a:p>
                  </a:txBody>
                  <a:tcPr marL="91450" marR="91450" marT="45725" marB="45725">
                    <a:lnL w="19050" cap="flat" cmpd="sng">
                      <a:solidFill>
                        <a:srgbClr val="CCFF33"/>
                      </a:solidFill>
                      <a:prstDash val="solid"/>
                      <a:round/>
                      <a:headEnd type="none" w="sm" len="sm"/>
                      <a:tailEnd type="none" w="sm" len="sm"/>
                    </a:lnL>
                    <a:lnR w="19050" cap="flat" cmpd="sng">
                      <a:solidFill>
                        <a:srgbClr val="CCFF33"/>
                      </a:solidFill>
                      <a:prstDash val="solid"/>
                      <a:round/>
                      <a:headEnd type="none" w="sm" len="sm"/>
                      <a:tailEnd type="none" w="sm" len="sm"/>
                    </a:lnR>
                    <a:lnT w="19050" cap="flat" cmpd="sng">
                      <a:solidFill>
                        <a:srgbClr val="CCFF33"/>
                      </a:solidFill>
                      <a:prstDash val="solid"/>
                      <a:round/>
                      <a:headEnd type="none" w="sm" len="sm"/>
                      <a:tailEnd type="none" w="sm" len="sm"/>
                    </a:lnT>
                    <a:lnB w="19050" cap="flat" cmpd="sng">
                      <a:solidFill>
                        <a:srgbClr val="CCFF33"/>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cdb2004c012l">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3065</Words>
  <Application>Microsoft Office PowerPoint</Application>
  <PresentationFormat>On-screen Show (4:3)</PresentationFormat>
  <Paragraphs>415</Paragraphs>
  <Slides>32</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Noto Sans Symbols</vt:lpstr>
      <vt:lpstr>Times New Roman</vt:lpstr>
      <vt:lpstr>Verdana</vt:lpstr>
      <vt:lpstr>cdb2004c012l</vt:lpstr>
      <vt:lpstr>MSDraw</vt:lpstr>
      <vt:lpstr>PowerPoint Presentation</vt:lpstr>
      <vt:lpstr>PowerPoint Presentation</vt:lpstr>
      <vt:lpstr>PowerPoint Presentation</vt:lpstr>
      <vt:lpstr>Mục tiêu là gì ?</vt:lpstr>
      <vt:lpstr>Thế nào là thiết kế tích hợp TKNL?</vt:lpstr>
      <vt:lpstr>IED – Mức độ nỗ lực </vt:lpstr>
      <vt:lpstr>Những cơ hội và tác động </vt:lpstr>
      <vt:lpstr>PowerPoint Presentation</vt:lpstr>
      <vt:lpstr>So sánh quy trình thiết kế tích hợp và thiết kế thông thường</vt:lpstr>
      <vt:lpstr>PowerPoint Presentation</vt:lpstr>
      <vt:lpstr>PowerPoint Presentation</vt:lpstr>
      <vt:lpstr>Bước 1: Cam kết thực hiện</vt:lpstr>
      <vt:lpstr>Bước 2: Xác định những chiến lược thiết kế TKNL tiềm năng</vt:lpstr>
      <vt:lpstr>Bước 3: Lập mục tiêu về thiết kế TKNL  </vt:lpstr>
      <vt:lpstr> Bước 4: Nhận diện và phối hợp tương tác dựa trên các quy tắc</vt:lpstr>
      <vt:lpstr>Bước 5: Phân tích tổng thể công trình </vt:lpstr>
      <vt:lpstr>Bước 6: Ra quyết định dựa trên chi phí vòng đời công trình </vt:lpstr>
      <vt:lpstr>PowerPoint Presentation</vt:lpstr>
      <vt:lpstr>PowerPoint Presentation</vt:lpstr>
      <vt:lpstr>PowerPoint Presentation</vt:lpstr>
      <vt:lpstr>Các bước thiết kế thụ động</vt:lpstr>
      <vt:lpstr>Các bước thiết kế thụ động</vt:lpstr>
      <vt:lpstr>PowerPoint Presentation</vt:lpstr>
      <vt:lpstr>PowerPoint Presentation</vt:lpstr>
      <vt:lpstr>PowerPoint Presentation</vt:lpstr>
      <vt:lpstr>PowerPoint Presentation</vt:lpstr>
      <vt:lpstr>PowerPoint Presentation</vt:lpstr>
      <vt:lpstr>Các công cụ mô phỏng bằng máy tính</vt:lpstr>
      <vt:lpstr>Công cụ mô phỏng năng lượng phổ biến</vt:lpstr>
      <vt:lpstr>Phần mềm mô phỏng chiếu sáng tự nhiên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dc:creator>
  <cp:lastModifiedBy>UNDP2016 EECB</cp:lastModifiedBy>
  <cp:revision>10</cp:revision>
  <dcterms:created xsi:type="dcterms:W3CDTF">2013-11-04T08:06:55Z</dcterms:created>
  <dcterms:modified xsi:type="dcterms:W3CDTF">2019-08-22T03:44:29Z</dcterms:modified>
</cp:coreProperties>
</file>